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59" r:id="rId2"/>
    <p:sldId id="1311" r:id="rId3"/>
  </p:sldIdLst>
  <p:sldSz cx="10693400" cy="7556500"/>
  <p:notesSz cx="6858000" cy="9144000"/>
  <p:embeddedFontLst>
    <p:embeddedFont>
      <p:font typeface="Newsreader 36pt" panose="020B0604020202020204" charset="0"/>
      <p:regular r:id="rId5"/>
    </p:embeddedFont>
    <p:embeddedFont>
      <p:font typeface="Open Sans" panose="020B0606030504020204" pitchFamily="34" charset="0"/>
      <p:regular r:id="rId6"/>
      <p:bold r:id="rId7"/>
      <p:italic r:id="rId8"/>
      <p:boldItalic r:id="rId9"/>
    </p:embeddedFont>
    <p:embeddedFont>
      <p:font typeface="Open Sans Bold" panose="020B0806030504020204" charset="0"/>
      <p:regular r:id="rId10"/>
      <p:bold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E5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1" d="100"/>
          <a:sy n="71" d="100"/>
        </p:scale>
        <p:origin x="1440"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font" Target="fonts/font3.fntdata"/><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5" Type="http://schemas.openxmlformats.org/officeDocument/2006/relationships/font" Target="fonts/font1.fntdata"/><Relationship Id="rId15" Type="http://schemas.openxmlformats.org/officeDocument/2006/relationships/tableStyles" Target="tableStyles.xml"/><Relationship Id="rId10" Type="http://schemas.openxmlformats.org/officeDocument/2006/relationships/font" Target="fonts/font6.fntdata"/><Relationship Id="rId4" Type="http://schemas.openxmlformats.org/officeDocument/2006/relationships/notesMaster" Target="notesMasters/notesMaster1.xml"/><Relationship Id="rId9" Type="http://schemas.openxmlformats.org/officeDocument/2006/relationships/font" Target="fonts/font5.fntdata"/><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4B557B-24FC-42C2-B805-CDBA157EA028}" type="datetimeFigureOut">
              <a:rPr lang="sv-SE" smtClean="0"/>
              <a:t>2026-06-24</a:t>
            </a:fld>
            <a:endParaRPr lang="sv-SE"/>
          </a:p>
        </p:txBody>
      </p:sp>
      <p:sp>
        <p:nvSpPr>
          <p:cNvPr id="4" name="Platshållare för bildobjekt 3"/>
          <p:cNvSpPr>
            <a:spLocks noGrp="1" noRot="1" noChangeAspect="1"/>
          </p:cNvSpPr>
          <p:nvPr>
            <p:ph type="sldImg" idx="2"/>
          </p:nvPr>
        </p:nvSpPr>
        <p:spPr>
          <a:xfrm>
            <a:off x="1244600" y="1143000"/>
            <a:ext cx="4368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55C4D5-DF05-49E7-9AD7-7FD9EEBA1820}" type="slidenum">
              <a:rPr lang="sv-SE" smtClean="0"/>
              <a:t>‹#›</a:t>
            </a:fld>
            <a:endParaRPr lang="sv-SE"/>
          </a:p>
        </p:txBody>
      </p:sp>
    </p:spTree>
    <p:extLst>
      <p:ext uri="{BB962C8B-B14F-4D97-AF65-F5344CB8AC3E}">
        <p14:creationId xmlns:p14="http://schemas.microsoft.com/office/powerpoint/2010/main" val="4042245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el LIGHT">
    <p:bg>
      <p:bgPr>
        <a:gradFill flip="none" rotWithShape="1">
          <a:gsLst>
            <a:gs pos="0">
              <a:srgbClr val="EBF5FF"/>
            </a:gs>
            <a:gs pos="100000">
              <a:srgbClr val="CAE6FF"/>
            </a:gs>
          </a:gsLst>
          <a:lin ang="1800479" scaled="0"/>
        </a:gradFill>
        <a:effectLst/>
      </p:bgPr>
    </p:bg>
    <p:spTree>
      <p:nvGrpSpPr>
        <p:cNvPr id="1" name=""/>
        <p:cNvGrpSpPr/>
        <p:nvPr/>
      </p:nvGrpSpPr>
      <p:grpSpPr>
        <a:xfrm>
          <a:off x="0" y="0"/>
          <a:ext cx="0" cy="0"/>
          <a:chOff x="0" y="0"/>
          <a:chExt cx="0" cy="0"/>
        </a:xfrm>
      </p:grpSpPr>
      <p:sp>
        <p:nvSpPr>
          <p:cNvPr id="33" name="Rektangel"/>
          <p:cNvSpPr/>
          <p:nvPr/>
        </p:nvSpPr>
        <p:spPr>
          <a:xfrm>
            <a:off x="0" y="0"/>
            <a:ext cx="10693400" cy="7582111"/>
          </a:xfrm>
          <a:prstGeom prst="rect">
            <a:avLst/>
          </a:prstGeom>
          <a:gradFill>
            <a:gsLst>
              <a:gs pos="0">
                <a:srgbClr val="FFFFFF"/>
              </a:gs>
              <a:gs pos="100000">
                <a:srgbClr val="CAE6FF"/>
              </a:gs>
            </a:gsLst>
            <a:lin ang="1800479"/>
          </a:gradFill>
          <a:ln w="12700">
            <a:miter lim="400000"/>
          </a:ln>
        </p:spPr>
        <p:txBody>
          <a:bodyPr lIns="22278" tIns="22278" rIns="22278" bIns="22278" anchor="ctr"/>
          <a:lstStyle/>
          <a:p>
            <a:pPr defTabSz="361982">
              <a:defRPr sz="3200">
                <a:solidFill>
                  <a:srgbClr val="000000"/>
                </a:solidFill>
                <a:latin typeface="Helvetica Neue Medium"/>
                <a:ea typeface="Helvetica Neue Medium"/>
                <a:cs typeface="Helvetica Neue Medium"/>
                <a:sym typeface="Helvetica Neue Medium"/>
              </a:defRPr>
            </a:pPr>
            <a:endParaRPr sz="1403"/>
          </a:p>
        </p:txBody>
      </p:sp>
      <p:pic>
        <p:nvPicPr>
          <p:cNvPr id="36" name="NPA bird white gradient.pdf" descr="NPA bird white gradient.pdf"/>
          <p:cNvPicPr>
            <a:picLocks noChangeAspect="1"/>
          </p:cNvPicPr>
          <p:nvPr/>
        </p:nvPicPr>
        <p:blipFill>
          <a:blip r:embed="rId2"/>
          <a:stretch>
            <a:fillRect/>
          </a:stretch>
        </p:blipFill>
        <p:spPr>
          <a:xfrm>
            <a:off x="5491640" y="4243222"/>
            <a:ext cx="7573642" cy="4500958"/>
          </a:xfrm>
          <a:prstGeom prst="rect">
            <a:avLst/>
          </a:prstGeom>
          <a:ln w="12700">
            <a:miter lim="400000"/>
          </a:ln>
        </p:spPr>
      </p:pic>
      <p:sp>
        <p:nvSpPr>
          <p:cNvPr id="40" name="Diabildsnummer"/>
          <p:cNvSpPr txBox="1">
            <a:spLocks noGrp="1"/>
          </p:cNvSpPr>
          <p:nvPr>
            <p:ph type="sldNum" sz="quarter" idx="2"/>
          </p:nvPr>
        </p:nvSpPr>
        <p:spPr>
          <a:xfrm>
            <a:off x="5267334" y="7203912"/>
            <a:ext cx="153251" cy="209127"/>
          </a:xfrm>
          <a:prstGeom prst="rect">
            <a:avLst/>
          </a:prstGeom>
        </p:spPr>
        <p:txBody>
          <a:bodyPr/>
          <a:lstStyle>
            <a:lvl1pPr>
              <a:defRPr>
                <a:solidFill>
                  <a:srgbClr val="051272"/>
                </a:solidFill>
              </a:defRPr>
            </a:lvl1pPr>
          </a:lstStyle>
          <a:p>
            <a:fld id="{86CB4B4D-7CA3-9044-876B-883B54F8677D}" type="slidenum">
              <a:rPr lang="en-SE" smtClean="0"/>
              <a:pPr/>
              <a:t>‹#›</a:t>
            </a:fld>
            <a:endParaRPr lang="en-SE"/>
          </a:p>
        </p:txBody>
      </p:sp>
      <p:sp>
        <p:nvSpPr>
          <p:cNvPr id="3" name="Presentationstitel">
            <a:extLst>
              <a:ext uri="{FF2B5EF4-FFF2-40B4-BE49-F238E27FC236}">
                <a16:creationId xmlns:a16="http://schemas.microsoft.com/office/drawing/2014/main" id="{CCBE274A-33FC-5A2E-872C-F439E3110BE8}"/>
              </a:ext>
            </a:extLst>
          </p:cNvPr>
          <p:cNvSpPr txBox="1">
            <a:spLocks noGrp="1"/>
          </p:cNvSpPr>
          <p:nvPr>
            <p:ph type="title" hasCustomPrompt="1"/>
          </p:nvPr>
        </p:nvSpPr>
        <p:spPr>
          <a:xfrm>
            <a:off x="529099" y="816909"/>
            <a:ext cx="8745564" cy="2560815"/>
          </a:xfrm>
          <a:prstGeom prst="rect">
            <a:avLst/>
          </a:prstGeom>
        </p:spPr>
        <p:txBody>
          <a:bodyPr/>
          <a:lstStyle>
            <a:lvl1pPr>
              <a:defRPr>
                <a:solidFill>
                  <a:srgbClr val="051272"/>
                </a:solidFill>
              </a:defRPr>
            </a:lvl1pPr>
          </a:lstStyle>
          <a:p>
            <a:r>
              <a:t>Presentation</a:t>
            </a:r>
            <a:r>
              <a:rPr lang="sv-SE"/>
              <a:t> </a:t>
            </a:r>
            <a:r>
              <a:t>­</a:t>
            </a:r>
            <a:r>
              <a:rPr err="1"/>
              <a:t>titl</a:t>
            </a:r>
            <a:r>
              <a:rPr lang="sv-SE"/>
              <a:t>e</a:t>
            </a:r>
            <a:endParaRPr/>
          </a:p>
        </p:txBody>
      </p:sp>
      <p:sp>
        <p:nvSpPr>
          <p:cNvPr id="4" name="Brödtext nivå ett…">
            <a:extLst>
              <a:ext uri="{FF2B5EF4-FFF2-40B4-BE49-F238E27FC236}">
                <a16:creationId xmlns:a16="http://schemas.microsoft.com/office/drawing/2014/main" id="{9F2F492F-BEFA-5A9A-D1FE-5653B3D4F3C7}"/>
              </a:ext>
            </a:extLst>
          </p:cNvPr>
          <p:cNvSpPr txBox="1">
            <a:spLocks noGrp="1"/>
          </p:cNvSpPr>
          <p:nvPr>
            <p:ph type="body" sz="quarter" idx="1" hasCustomPrompt="1"/>
          </p:nvPr>
        </p:nvSpPr>
        <p:spPr>
          <a:xfrm>
            <a:off x="529101" y="3671077"/>
            <a:ext cx="8745561" cy="1049515"/>
          </a:xfrm>
          <a:prstGeom prst="rect">
            <a:avLst/>
          </a:prstGeom>
        </p:spPr>
        <p:txBody>
          <a:bodyPr/>
          <a:lstStyle>
            <a:lvl1pPr>
              <a:defRPr>
                <a:solidFill>
                  <a:srgbClr val="166DAE"/>
                </a:solidFill>
              </a:defRPr>
            </a:lvl1pPr>
          </a:lstStyle>
          <a:p>
            <a:r>
              <a:t>Presentation</a:t>
            </a:r>
            <a:r>
              <a:rPr lang="sv-SE"/>
              <a:t> </a:t>
            </a:r>
            <a:r>
              <a:rPr lang="sv-SE" err="1"/>
              <a:t>sub</a:t>
            </a:r>
            <a:r>
              <a:rPr err="1"/>
              <a:t>titl</a:t>
            </a:r>
            <a:r>
              <a:rPr lang="sv-SE"/>
              <a:t>e</a:t>
            </a:r>
            <a:endParaRPr/>
          </a:p>
        </p:txBody>
      </p:sp>
      <p:pic>
        <p:nvPicPr>
          <p:cNvPr id="5" name="Bildobjekt 4">
            <a:extLst>
              <a:ext uri="{FF2B5EF4-FFF2-40B4-BE49-F238E27FC236}">
                <a16:creationId xmlns:a16="http://schemas.microsoft.com/office/drawing/2014/main" id="{8E7FE6DC-49A4-4609-9D34-55AF67578F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9100" y="6268180"/>
            <a:ext cx="3903411" cy="765057"/>
          </a:xfrm>
          <a:prstGeom prst="rect">
            <a:avLst/>
          </a:prstGeom>
        </p:spPr>
      </p:pic>
    </p:spTree>
    <p:extLst>
      <p:ext uri="{BB962C8B-B14F-4D97-AF65-F5344CB8AC3E}">
        <p14:creationId xmlns:p14="http://schemas.microsoft.com/office/powerpoint/2010/main" val="2825546057"/>
      </p:ext>
    </p:extLst>
  </p:cSld>
  <p:clrMapOvr>
    <a:masterClrMapping/>
  </p:clrMapOvr>
  <p:transition spd="med"/>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37">
            <a:extLst>
              <a:ext uri="{FF2B5EF4-FFF2-40B4-BE49-F238E27FC236}">
                <a16:creationId xmlns:a16="http://schemas.microsoft.com/office/drawing/2014/main" id="{F42AD370-CAE5-075F-6210-F368590095B5}"/>
              </a:ext>
            </a:extLst>
          </p:cNvPr>
          <p:cNvSpPr/>
          <p:nvPr/>
        </p:nvSpPr>
        <p:spPr>
          <a:xfrm>
            <a:off x="2167913" y="1708086"/>
            <a:ext cx="1269199" cy="2953283"/>
          </a:xfrm>
          <a:custGeom>
            <a:avLst/>
            <a:gdLst/>
            <a:ahLst/>
            <a:cxnLst/>
            <a:rect l="l" t="t" r="r" b="b"/>
            <a:pathLst>
              <a:path w="927632" h="1940687">
                <a:moveTo>
                  <a:pt x="0" y="0"/>
                </a:moveTo>
                <a:lnTo>
                  <a:pt x="927632" y="0"/>
                </a:lnTo>
                <a:lnTo>
                  <a:pt x="927632" y="1940687"/>
                </a:lnTo>
                <a:lnTo>
                  <a:pt x="0" y="1940687"/>
                </a:lnTo>
                <a:close/>
              </a:path>
            </a:pathLst>
          </a:custGeom>
          <a:solidFill>
            <a:schemeClr val="accent6">
              <a:lumMod val="20000"/>
              <a:lumOff val="80000"/>
            </a:schemeClr>
          </a:solidFill>
        </p:spPr>
        <p:txBody>
          <a:bodyPr/>
          <a:lstStyle/>
          <a:p>
            <a:r>
              <a:rPr lang="nb-NO" sz="1000" b="1" cap="all" dirty="0">
                <a:latin typeface="Open Sans" panose="020B0606030504020204" pitchFamily="34" charset="0"/>
                <a:ea typeface="Open Sans" panose="020B0606030504020204" pitchFamily="34" charset="0"/>
                <a:cs typeface="Open Sans" panose="020B0606030504020204" pitchFamily="34" charset="0"/>
              </a:rPr>
              <a:t>Value network</a:t>
            </a:r>
          </a:p>
        </p:txBody>
      </p:sp>
      <p:grpSp>
        <p:nvGrpSpPr>
          <p:cNvPr id="31" name="Group 36">
            <a:extLst>
              <a:ext uri="{FF2B5EF4-FFF2-40B4-BE49-F238E27FC236}">
                <a16:creationId xmlns:a16="http://schemas.microsoft.com/office/drawing/2014/main" id="{17974498-68F0-C7AF-7053-839664411877}"/>
              </a:ext>
            </a:extLst>
          </p:cNvPr>
          <p:cNvGrpSpPr/>
          <p:nvPr/>
        </p:nvGrpSpPr>
        <p:grpSpPr>
          <a:xfrm>
            <a:off x="4981082" y="1702809"/>
            <a:ext cx="1704993" cy="1373728"/>
            <a:chOff x="0" y="-19050"/>
            <a:chExt cx="927632" cy="2004544"/>
          </a:xfrm>
        </p:grpSpPr>
        <p:sp>
          <p:nvSpPr>
            <p:cNvPr id="32" name="Freeform 37">
              <a:extLst>
                <a:ext uri="{FF2B5EF4-FFF2-40B4-BE49-F238E27FC236}">
                  <a16:creationId xmlns:a16="http://schemas.microsoft.com/office/drawing/2014/main" id="{E78AA759-579A-763A-2E7C-356EF13347EE}"/>
                </a:ext>
              </a:extLst>
            </p:cNvPr>
            <p:cNvSpPr/>
            <p:nvPr/>
          </p:nvSpPr>
          <p:spPr>
            <a:xfrm>
              <a:off x="0" y="0"/>
              <a:ext cx="927632" cy="1985494"/>
            </a:xfrm>
            <a:custGeom>
              <a:avLst/>
              <a:gdLst/>
              <a:ahLst/>
              <a:cxnLst/>
              <a:rect l="l" t="t" r="r" b="b"/>
              <a:pathLst>
                <a:path w="927632" h="1940687">
                  <a:moveTo>
                    <a:pt x="0" y="0"/>
                  </a:moveTo>
                  <a:lnTo>
                    <a:pt x="927632" y="0"/>
                  </a:lnTo>
                  <a:lnTo>
                    <a:pt x="927632" y="1940687"/>
                  </a:lnTo>
                  <a:lnTo>
                    <a:pt x="0" y="1940687"/>
                  </a:lnTo>
                  <a:close/>
                </a:path>
              </a:pathLst>
            </a:custGeom>
            <a:solidFill>
              <a:srgbClr val="C4E59F"/>
            </a:solidFill>
          </p:spPr>
          <p:txBody>
            <a:bodyPr/>
            <a:lstStyle/>
            <a:p>
              <a:endParaRPr lang="nb-NO"/>
            </a:p>
          </p:txBody>
        </p:sp>
        <p:sp>
          <p:nvSpPr>
            <p:cNvPr id="33" name="TextBox 38">
              <a:extLst>
                <a:ext uri="{FF2B5EF4-FFF2-40B4-BE49-F238E27FC236}">
                  <a16:creationId xmlns:a16="http://schemas.microsoft.com/office/drawing/2014/main" id="{F6F61D1C-746E-5634-F1B1-CAB0A8556DC3}"/>
                </a:ext>
              </a:extLst>
            </p:cNvPr>
            <p:cNvSpPr txBox="1"/>
            <p:nvPr/>
          </p:nvSpPr>
          <p:spPr>
            <a:xfrm>
              <a:off x="0" y="-19050"/>
              <a:ext cx="927632" cy="1959737"/>
            </a:xfrm>
            <a:prstGeom prst="rect">
              <a:avLst/>
            </a:prstGeom>
          </p:spPr>
          <p:txBody>
            <a:bodyPr lIns="41745" tIns="41745" rIns="41745" bIns="41745" rtlCol="0" anchor="ctr"/>
            <a:lstStyle/>
            <a:p>
              <a:pPr algn="ctr">
                <a:lnSpc>
                  <a:spcPts val="1380"/>
                </a:lnSpc>
              </a:pPr>
              <a:endParaRPr/>
            </a:p>
          </p:txBody>
        </p:sp>
      </p:grpSp>
      <p:sp>
        <p:nvSpPr>
          <p:cNvPr id="4" name="TextBox 2">
            <a:extLst>
              <a:ext uri="{FF2B5EF4-FFF2-40B4-BE49-F238E27FC236}">
                <a16:creationId xmlns:a16="http://schemas.microsoft.com/office/drawing/2014/main" id="{E12EFD13-616B-CE3A-4FDB-188256CA9E47}"/>
              </a:ext>
            </a:extLst>
          </p:cNvPr>
          <p:cNvSpPr txBox="1"/>
          <p:nvPr/>
        </p:nvSpPr>
        <p:spPr>
          <a:xfrm>
            <a:off x="736959" y="203352"/>
            <a:ext cx="8831914" cy="457048"/>
          </a:xfrm>
          <a:prstGeom prst="rect">
            <a:avLst/>
          </a:prstGeom>
        </p:spPr>
        <p:txBody>
          <a:bodyPr wrap="square" lIns="0" tIns="0" rIns="0" bIns="0" rtlCol="0" anchor="t">
            <a:spAutoFit/>
          </a:bodyPr>
          <a:lstStyle/>
          <a:p>
            <a:pPr algn="ctr">
              <a:lnSpc>
                <a:spcPts val="3681"/>
              </a:lnSpc>
              <a:spcBef>
                <a:spcPct val="0"/>
              </a:spcBef>
            </a:pPr>
            <a:r>
              <a:rPr lang="en-US" sz="2629" dirty="0">
                <a:solidFill>
                  <a:srgbClr val="000000"/>
                </a:solidFill>
                <a:latin typeface="Newsreader 36pt"/>
                <a:ea typeface="Newsreader 36pt"/>
                <a:cs typeface="Newsreader 36pt"/>
                <a:sym typeface="Newsreader 36pt"/>
              </a:rPr>
              <a:t>MERSE Business Model for Rural Social Enterprises</a:t>
            </a:r>
          </a:p>
        </p:txBody>
      </p:sp>
      <p:grpSp>
        <p:nvGrpSpPr>
          <p:cNvPr id="27" name="Grupp 26">
            <a:extLst>
              <a:ext uri="{FF2B5EF4-FFF2-40B4-BE49-F238E27FC236}">
                <a16:creationId xmlns:a16="http://schemas.microsoft.com/office/drawing/2014/main" id="{0B3C8F92-16CD-9C33-590B-F253CF49BCAC}"/>
              </a:ext>
            </a:extLst>
          </p:cNvPr>
          <p:cNvGrpSpPr/>
          <p:nvPr/>
        </p:nvGrpSpPr>
        <p:grpSpPr>
          <a:xfrm>
            <a:off x="1536700" y="1092902"/>
            <a:ext cx="8714456" cy="591345"/>
            <a:chOff x="1536700" y="1092902"/>
            <a:chExt cx="8714456" cy="591345"/>
          </a:xfrm>
        </p:grpSpPr>
        <p:sp>
          <p:nvSpPr>
            <p:cNvPr id="5" name="Rektangel 4">
              <a:extLst>
                <a:ext uri="{FF2B5EF4-FFF2-40B4-BE49-F238E27FC236}">
                  <a16:creationId xmlns:a16="http://schemas.microsoft.com/office/drawing/2014/main" id="{E78FC30D-332C-77EC-121F-5E3D15359E4D}"/>
                </a:ext>
              </a:extLst>
            </p:cNvPr>
            <p:cNvSpPr/>
            <p:nvPr/>
          </p:nvSpPr>
          <p:spPr>
            <a:xfrm>
              <a:off x="1536700" y="1092902"/>
              <a:ext cx="8714456" cy="59134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dirty="0">
                  <a:latin typeface="+mj-lt"/>
                  <a:ea typeface="Open Sans" panose="020B0606030504020204" pitchFamily="34" charset="0"/>
                  <a:cs typeface="Open Sans" panose="020B0606030504020204" pitchFamily="34" charset="0"/>
                </a:rPr>
                <a:t>THE MISSION</a:t>
              </a:r>
            </a:p>
          </p:txBody>
        </p:sp>
        <p:cxnSp>
          <p:nvCxnSpPr>
            <p:cNvPr id="12" name="Rak koppling 11">
              <a:extLst>
                <a:ext uri="{FF2B5EF4-FFF2-40B4-BE49-F238E27FC236}">
                  <a16:creationId xmlns:a16="http://schemas.microsoft.com/office/drawing/2014/main" id="{D67DEED1-BBF6-959E-D058-9A8CA3F25DCE}"/>
                </a:ext>
              </a:extLst>
            </p:cNvPr>
            <p:cNvCxnSpPr/>
            <p:nvPr/>
          </p:nvCxnSpPr>
          <p:spPr>
            <a:xfrm flipV="1">
              <a:off x="9647848" y="1092902"/>
              <a:ext cx="603308" cy="591345"/>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74F6B919-ED91-B38C-5529-BDAC50AA71A5}"/>
                </a:ext>
              </a:extLst>
            </p:cNvPr>
            <p:cNvCxnSpPr/>
            <p:nvPr/>
          </p:nvCxnSpPr>
          <p:spPr>
            <a:xfrm flipH="1" flipV="1">
              <a:off x="1536700" y="1092902"/>
              <a:ext cx="603308" cy="591345"/>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 name="Rektangel 6">
            <a:extLst>
              <a:ext uri="{FF2B5EF4-FFF2-40B4-BE49-F238E27FC236}">
                <a16:creationId xmlns:a16="http://schemas.microsoft.com/office/drawing/2014/main" id="{257726AD-A194-753A-8E0A-D982C7B31465}"/>
              </a:ext>
            </a:extLst>
          </p:cNvPr>
          <p:cNvSpPr/>
          <p:nvPr/>
        </p:nvSpPr>
        <p:spPr>
          <a:xfrm>
            <a:off x="1536700" y="1684247"/>
            <a:ext cx="603308" cy="409013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wordArtVert" rtlCol="0" anchor="ctr"/>
          <a:lstStyle/>
          <a:p>
            <a:pPr algn="ctr"/>
            <a:r>
              <a:rPr lang="sv-SE" cap="all" dirty="0"/>
              <a:t>Governance</a:t>
            </a:r>
          </a:p>
        </p:txBody>
      </p:sp>
      <p:sp>
        <p:nvSpPr>
          <p:cNvPr id="8" name="Rektangel 7">
            <a:extLst>
              <a:ext uri="{FF2B5EF4-FFF2-40B4-BE49-F238E27FC236}">
                <a16:creationId xmlns:a16="http://schemas.microsoft.com/office/drawing/2014/main" id="{E7022CBA-2F3F-A299-CF2C-53EA3C72B671}"/>
              </a:ext>
            </a:extLst>
          </p:cNvPr>
          <p:cNvSpPr/>
          <p:nvPr/>
        </p:nvSpPr>
        <p:spPr>
          <a:xfrm>
            <a:off x="9647848" y="1684247"/>
            <a:ext cx="603308" cy="3965337"/>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wordArtVert" lIns="0" tIns="0" rIns="0" bIns="0" rtlCol="0" anchor="ctr"/>
          <a:lstStyle/>
          <a:p>
            <a:pPr algn="ctr"/>
            <a:r>
              <a:rPr lang="sv-SE" cap="all" dirty="0">
                <a:ea typeface="Open Sans" panose="020B0606030504020204" pitchFamily="34" charset="0"/>
                <a:cs typeface="Open Sans" panose="020B0606030504020204" pitchFamily="34" charset="0"/>
              </a:rPr>
              <a:t>Rural </a:t>
            </a:r>
            <a:r>
              <a:rPr lang="sv-SE" cap="all" dirty="0" err="1">
                <a:ea typeface="Open Sans" panose="020B0606030504020204" pitchFamily="34" charset="0"/>
                <a:cs typeface="Open Sans" panose="020B0606030504020204" pitchFamily="34" charset="0"/>
              </a:rPr>
              <a:t>context</a:t>
            </a:r>
            <a:endParaRPr lang="sv-SE" cap="all" dirty="0">
              <a:ea typeface="Open Sans" panose="020B0606030504020204" pitchFamily="34" charset="0"/>
              <a:cs typeface="Open Sans" panose="020B0606030504020204" pitchFamily="34" charset="0"/>
            </a:endParaRPr>
          </a:p>
        </p:txBody>
      </p:sp>
      <p:grpSp>
        <p:nvGrpSpPr>
          <p:cNvPr id="28" name="Grupp 27">
            <a:extLst>
              <a:ext uri="{FF2B5EF4-FFF2-40B4-BE49-F238E27FC236}">
                <a16:creationId xmlns:a16="http://schemas.microsoft.com/office/drawing/2014/main" id="{4F656541-0F8C-96B7-0052-9CAD595EC16F}"/>
              </a:ext>
            </a:extLst>
          </p:cNvPr>
          <p:cNvGrpSpPr/>
          <p:nvPr/>
        </p:nvGrpSpPr>
        <p:grpSpPr>
          <a:xfrm>
            <a:off x="1536700" y="5612464"/>
            <a:ext cx="8714456" cy="628464"/>
            <a:chOff x="1536700" y="5612464"/>
            <a:chExt cx="8714456" cy="628464"/>
          </a:xfrm>
        </p:grpSpPr>
        <p:sp>
          <p:nvSpPr>
            <p:cNvPr id="6" name="Rektangel 5">
              <a:extLst>
                <a:ext uri="{FF2B5EF4-FFF2-40B4-BE49-F238E27FC236}">
                  <a16:creationId xmlns:a16="http://schemas.microsoft.com/office/drawing/2014/main" id="{E03D09EF-1BF9-2D5E-3590-59E803AF8599}"/>
                </a:ext>
              </a:extLst>
            </p:cNvPr>
            <p:cNvSpPr/>
            <p:nvPr/>
          </p:nvSpPr>
          <p:spPr>
            <a:xfrm>
              <a:off x="1536700" y="5649583"/>
              <a:ext cx="8714456" cy="59134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dirty="0"/>
                <a:t>COMMUNICATION OF VALUE</a:t>
              </a:r>
            </a:p>
          </p:txBody>
        </p:sp>
        <p:cxnSp>
          <p:nvCxnSpPr>
            <p:cNvPr id="13" name="Rak koppling 12">
              <a:extLst>
                <a:ext uri="{FF2B5EF4-FFF2-40B4-BE49-F238E27FC236}">
                  <a16:creationId xmlns:a16="http://schemas.microsoft.com/office/drawing/2014/main" id="{CB0360EF-9742-272F-98EC-85EAE9B80E3F}"/>
                </a:ext>
              </a:extLst>
            </p:cNvPr>
            <p:cNvCxnSpPr/>
            <p:nvPr/>
          </p:nvCxnSpPr>
          <p:spPr>
            <a:xfrm flipV="1">
              <a:off x="1536700" y="5647663"/>
              <a:ext cx="603308" cy="591345"/>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Rak koppling 15">
              <a:extLst>
                <a:ext uri="{FF2B5EF4-FFF2-40B4-BE49-F238E27FC236}">
                  <a16:creationId xmlns:a16="http://schemas.microsoft.com/office/drawing/2014/main" id="{5D1864F5-DD48-F69A-3087-E59B82091213}"/>
                </a:ext>
              </a:extLst>
            </p:cNvPr>
            <p:cNvCxnSpPr/>
            <p:nvPr/>
          </p:nvCxnSpPr>
          <p:spPr>
            <a:xfrm flipH="1" flipV="1">
              <a:off x="9642054" y="5612464"/>
              <a:ext cx="603308" cy="591345"/>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7" name="TextBox 3">
            <a:extLst>
              <a:ext uri="{FF2B5EF4-FFF2-40B4-BE49-F238E27FC236}">
                <a16:creationId xmlns:a16="http://schemas.microsoft.com/office/drawing/2014/main" id="{FAD0C31F-E7D6-8CA6-91BF-093F6D8B341A}"/>
              </a:ext>
            </a:extLst>
          </p:cNvPr>
          <p:cNvSpPr txBox="1"/>
          <p:nvPr/>
        </p:nvSpPr>
        <p:spPr>
          <a:xfrm>
            <a:off x="2102885" y="865071"/>
            <a:ext cx="1975776" cy="223716"/>
          </a:xfrm>
          <a:prstGeom prst="rect">
            <a:avLst/>
          </a:prstGeom>
        </p:spPr>
        <p:txBody>
          <a:bodyPr wrap="square" lIns="0" tIns="0" rIns="0" bIns="0" rtlCol="0" anchor="t">
            <a:spAutoFit/>
          </a:bodyPr>
          <a:lstStyle/>
          <a:p>
            <a:pPr algn="ctr">
              <a:lnSpc>
                <a:spcPts val="1840"/>
              </a:lnSpc>
              <a:spcBef>
                <a:spcPct val="0"/>
              </a:spcBef>
            </a:pPr>
            <a:r>
              <a:rPr lang="en-US" sz="1314" dirty="0">
                <a:solidFill>
                  <a:srgbClr val="000000"/>
                </a:solidFill>
                <a:latin typeface="Newsreader 36pt"/>
                <a:ea typeface="Newsreader 36pt"/>
                <a:cs typeface="Newsreader 36pt"/>
                <a:sym typeface="Newsreader 36pt"/>
              </a:rPr>
              <a:t>VALUE DELIVERY</a:t>
            </a:r>
          </a:p>
        </p:txBody>
      </p:sp>
      <p:sp>
        <p:nvSpPr>
          <p:cNvPr id="18" name="TextBox 4">
            <a:extLst>
              <a:ext uri="{FF2B5EF4-FFF2-40B4-BE49-F238E27FC236}">
                <a16:creationId xmlns:a16="http://schemas.microsoft.com/office/drawing/2014/main" id="{65465B7B-2543-01B2-7D4F-C3B593094102}"/>
              </a:ext>
            </a:extLst>
          </p:cNvPr>
          <p:cNvSpPr txBox="1"/>
          <p:nvPr/>
        </p:nvSpPr>
        <p:spPr>
          <a:xfrm>
            <a:off x="4819957" y="846728"/>
            <a:ext cx="1643553" cy="223716"/>
          </a:xfrm>
          <a:prstGeom prst="rect">
            <a:avLst/>
          </a:prstGeom>
        </p:spPr>
        <p:txBody>
          <a:bodyPr wrap="square" lIns="0" tIns="0" rIns="0" bIns="0" rtlCol="0" anchor="t">
            <a:spAutoFit/>
          </a:bodyPr>
          <a:lstStyle/>
          <a:p>
            <a:pPr algn="ctr">
              <a:lnSpc>
                <a:spcPts val="1840"/>
              </a:lnSpc>
              <a:spcBef>
                <a:spcPct val="0"/>
              </a:spcBef>
            </a:pPr>
            <a:r>
              <a:rPr lang="en-US" sz="1314" dirty="0">
                <a:solidFill>
                  <a:srgbClr val="000000"/>
                </a:solidFill>
                <a:latin typeface="Newsreader 36pt"/>
                <a:ea typeface="Newsreader 36pt"/>
                <a:cs typeface="Newsreader 36pt"/>
                <a:sym typeface="Newsreader 36pt"/>
              </a:rPr>
              <a:t>VALUE CREATION</a:t>
            </a:r>
          </a:p>
        </p:txBody>
      </p:sp>
      <p:sp>
        <p:nvSpPr>
          <p:cNvPr id="19" name="TextBox 5">
            <a:extLst>
              <a:ext uri="{FF2B5EF4-FFF2-40B4-BE49-F238E27FC236}">
                <a16:creationId xmlns:a16="http://schemas.microsoft.com/office/drawing/2014/main" id="{D2B94F5C-ED6A-5A71-0CDA-B2CB32DA2AE1}"/>
              </a:ext>
            </a:extLst>
          </p:cNvPr>
          <p:cNvSpPr txBox="1"/>
          <p:nvPr/>
        </p:nvSpPr>
        <p:spPr>
          <a:xfrm>
            <a:off x="7145427" y="841361"/>
            <a:ext cx="2106896" cy="223716"/>
          </a:xfrm>
          <a:prstGeom prst="rect">
            <a:avLst/>
          </a:prstGeom>
        </p:spPr>
        <p:txBody>
          <a:bodyPr wrap="square" lIns="0" tIns="0" rIns="0" bIns="0" rtlCol="0" anchor="t">
            <a:spAutoFit/>
          </a:bodyPr>
          <a:lstStyle/>
          <a:p>
            <a:pPr algn="ctr">
              <a:lnSpc>
                <a:spcPts val="1840"/>
              </a:lnSpc>
              <a:spcBef>
                <a:spcPct val="0"/>
              </a:spcBef>
            </a:pPr>
            <a:r>
              <a:rPr lang="en-US" sz="1314" dirty="0">
                <a:solidFill>
                  <a:srgbClr val="000000"/>
                </a:solidFill>
                <a:latin typeface="Newsreader 36pt"/>
                <a:ea typeface="Newsreader 36pt"/>
                <a:cs typeface="Newsreader 36pt"/>
                <a:sym typeface="Newsreader 36pt"/>
              </a:rPr>
              <a:t>VALUE CAPTURE</a:t>
            </a:r>
          </a:p>
        </p:txBody>
      </p:sp>
      <p:sp>
        <p:nvSpPr>
          <p:cNvPr id="22" name="TextBox 57">
            <a:extLst>
              <a:ext uri="{FF2B5EF4-FFF2-40B4-BE49-F238E27FC236}">
                <a16:creationId xmlns:a16="http://schemas.microsoft.com/office/drawing/2014/main" id="{90619987-44A2-B358-B6F0-C2B2A1347F68}"/>
              </a:ext>
            </a:extLst>
          </p:cNvPr>
          <p:cNvSpPr txBox="1"/>
          <p:nvPr/>
        </p:nvSpPr>
        <p:spPr>
          <a:xfrm>
            <a:off x="5031001" y="1755882"/>
            <a:ext cx="1503505" cy="346377"/>
          </a:xfrm>
          <a:prstGeom prst="rect">
            <a:avLst/>
          </a:prstGeom>
        </p:spPr>
        <p:txBody>
          <a:bodyPr wrap="square" lIns="0" tIns="0" rIns="0" bIns="0" rtlCol="0" anchor="t">
            <a:spAutoFit/>
          </a:bodyPr>
          <a:lstStyle/>
          <a:p>
            <a:pPr algn="l">
              <a:lnSpc>
                <a:spcPts val="1363"/>
              </a:lnSpc>
              <a:spcBef>
                <a:spcPct val="0"/>
              </a:spcBef>
            </a:pPr>
            <a:r>
              <a:rPr lang="en-US" sz="973" b="1" dirty="0">
                <a:solidFill>
                  <a:srgbClr val="000000"/>
                </a:solidFill>
                <a:latin typeface="Open Sans Bold"/>
                <a:ea typeface="Open Sans Bold"/>
                <a:cs typeface="Open Sans Bold"/>
                <a:sym typeface="Open Sans Bold"/>
              </a:rPr>
              <a:t>SOCIAL UNIQUE  </a:t>
            </a:r>
          </a:p>
          <a:p>
            <a:pPr algn="l">
              <a:lnSpc>
                <a:spcPts val="1363"/>
              </a:lnSpc>
              <a:spcBef>
                <a:spcPct val="0"/>
              </a:spcBef>
            </a:pPr>
            <a:r>
              <a:rPr lang="en-US" sz="973" b="1" dirty="0">
                <a:solidFill>
                  <a:srgbClr val="000000"/>
                </a:solidFill>
                <a:latin typeface="Open Sans Bold"/>
                <a:ea typeface="Open Sans Bold"/>
                <a:cs typeface="Open Sans Bold"/>
                <a:sym typeface="Open Sans Bold"/>
              </a:rPr>
              <a:t>VALUE PROPOSITION</a:t>
            </a:r>
          </a:p>
        </p:txBody>
      </p:sp>
      <p:sp>
        <p:nvSpPr>
          <p:cNvPr id="24" name="TekstSylinder 80">
            <a:extLst>
              <a:ext uri="{FF2B5EF4-FFF2-40B4-BE49-F238E27FC236}">
                <a16:creationId xmlns:a16="http://schemas.microsoft.com/office/drawing/2014/main" id="{22F52E31-2441-3150-7789-DAC4B348D31B}"/>
              </a:ext>
            </a:extLst>
          </p:cNvPr>
          <p:cNvSpPr txBox="1"/>
          <p:nvPr/>
        </p:nvSpPr>
        <p:spPr>
          <a:xfrm>
            <a:off x="4953487" y="2065561"/>
            <a:ext cx="1581019" cy="584775"/>
          </a:xfrm>
          <a:prstGeom prst="rect">
            <a:avLst/>
          </a:prstGeom>
          <a:noFill/>
        </p:spPr>
        <p:txBody>
          <a:bodyPr wrap="square" rtlCol="0">
            <a:spAutoFit/>
          </a:bodyPr>
          <a:lstStyle/>
          <a:p>
            <a:r>
              <a:rPr lang="nb-NO" sz="800" dirty="0">
                <a:latin typeface="Open Sans" panose="020B0606030504020204" pitchFamily="34" charset="0"/>
                <a:ea typeface="Open Sans" panose="020B0606030504020204" pitchFamily="34" charset="0"/>
                <a:cs typeface="Open Sans" panose="020B0606030504020204" pitchFamily="34" charset="0"/>
              </a:rPr>
              <a:t>Write here:</a:t>
            </a:r>
          </a:p>
          <a:p>
            <a:endParaRPr lang="nb-NO" sz="800" dirty="0">
              <a:latin typeface="Open Sans" panose="020B0606030504020204" pitchFamily="34" charset="0"/>
              <a:ea typeface="Open Sans" panose="020B0606030504020204" pitchFamily="34" charset="0"/>
              <a:cs typeface="Open Sans" panose="020B0606030504020204" pitchFamily="34" charset="0"/>
            </a:endParaRPr>
          </a:p>
          <a:p>
            <a:endParaRPr lang="nb-NO" sz="800" dirty="0">
              <a:latin typeface="Open Sans" panose="020B0606030504020204" pitchFamily="34" charset="0"/>
              <a:ea typeface="Open Sans" panose="020B0606030504020204" pitchFamily="34" charset="0"/>
              <a:cs typeface="Open Sans" panose="020B0606030504020204" pitchFamily="34" charset="0"/>
            </a:endParaRPr>
          </a:p>
          <a:p>
            <a:endParaRPr lang="nb-NO" sz="800" dirty="0">
              <a:latin typeface="Open Sans" panose="020B0606030504020204" pitchFamily="34" charset="0"/>
              <a:ea typeface="Open Sans" panose="020B0606030504020204" pitchFamily="34" charset="0"/>
              <a:cs typeface="Open Sans" panose="020B0606030504020204" pitchFamily="34" charset="0"/>
            </a:endParaRPr>
          </a:p>
        </p:txBody>
      </p:sp>
      <p:sp>
        <p:nvSpPr>
          <p:cNvPr id="29" name="Freeform 37">
            <a:extLst>
              <a:ext uri="{FF2B5EF4-FFF2-40B4-BE49-F238E27FC236}">
                <a16:creationId xmlns:a16="http://schemas.microsoft.com/office/drawing/2014/main" id="{DCCA2AF2-05B6-AC6D-333C-DBDF2E3DA386}"/>
              </a:ext>
            </a:extLst>
          </p:cNvPr>
          <p:cNvSpPr/>
          <p:nvPr/>
        </p:nvSpPr>
        <p:spPr>
          <a:xfrm>
            <a:off x="3506776" y="1710130"/>
            <a:ext cx="1412299" cy="1356577"/>
          </a:xfrm>
          <a:custGeom>
            <a:avLst/>
            <a:gdLst/>
            <a:ahLst/>
            <a:cxnLst/>
            <a:rect l="l" t="t" r="r" b="b"/>
            <a:pathLst>
              <a:path w="927632" h="1940687">
                <a:moveTo>
                  <a:pt x="0" y="0"/>
                </a:moveTo>
                <a:lnTo>
                  <a:pt x="927632" y="0"/>
                </a:lnTo>
                <a:lnTo>
                  <a:pt x="927632" y="1940687"/>
                </a:lnTo>
                <a:lnTo>
                  <a:pt x="0" y="1940687"/>
                </a:lnTo>
                <a:close/>
              </a:path>
            </a:pathLst>
          </a:custGeom>
          <a:solidFill>
            <a:schemeClr val="accent6">
              <a:lumMod val="20000"/>
              <a:lumOff val="80000"/>
            </a:schemeClr>
          </a:solidFill>
        </p:spPr>
        <p:txBody>
          <a:bodyPr/>
          <a:lstStyle/>
          <a:p>
            <a:r>
              <a:rPr lang="nb-NO" sz="1000" b="1" cap="all" dirty="0">
                <a:latin typeface="Open Sans" panose="020B0606030504020204" pitchFamily="34" charset="0"/>
                <a:ea typeface="Open Sans" panose="020B0606030504020204" pitchFamily="34" charset="0"/>
                <a:cs typeface="Open Sans" panose="020B0606030504020204" pitchFamily="34" charset="0"/>
              </a:rPr>
              <a:t>Key resources</a:t>
            </a:r>
          </a:p>
        </p:txBody>
      </p:sp>
      <p:grpSp>
        <p:nvGrpSpPr>
          <p:cNvPr id="34" name="Group 36">
            <a:extLst>
              <a:ext uri="{FF2B5EF4-FFF2-40B4-BE49-F238E27FC236}">
                <a16:creationId xmlns:a16="http://schemas.microsoft.com/office/drawing/2014/main" id="{95AE003D-C257-43E1-3387-6423C2EFA626}"/>
              </a:ext>
            </a:extLst>
          </p:cNvPr>
          <p:cNvGrpSpPr/>
          <p:nvPr/>
        </p:nvGrpSpPr>
        <p:grpSpPr>
          <a:xfrm>
            <a:off x="6746502" y="1739120"/>
            <a:ext cx="1370689" cy="2953283"/>
            <a:chOff x="0" y="0"/>
            <a:chExt cx="927632" cy="1940687"/>
          </a:xfrm>
          <a:solidFill>
            <a:schemeClr val="accent4">
              <a:lumMod val="20000"/>
              <a:lumOff val="80000"/>
            </a:schemeClr>
          </a:solidFill>
        </p:grpSpPr>
        <p:sp>
          <p:nvSpPr>
            <p:cNvPr id="35" name="Freeform 37">
              <a:extLst>
                <a:ext uri="{FF2B5EF4-FFF2-40B4-BE49-F238E27FC236}">
                  <a16:creationId xmlns:a16="http://schemas.microsoft.com/office/drawing/2014/main" id="{E35E6199-4633-D8F7-AB82-69D3AD8B621A}"/>
                </a:ext>
              </a:extLst>
            </p:cNvPr>
            <p:cNvSpPr/>
            <p:nvPr/>
          </p:nvSpPr>
          <p:spPr>
            <a:xfrm>
              <a:off x="0" y="0"/>
              <a:ext cx="927632" cy="1940687"/>
            </a:xfrm>
            <a:custGeom>
              <a:avLst/>
              <a:gdLst/>
              <a:ahLst/>
              <a:cxnLst/>
              <a:rect l="l" t="t" r="r" b="b"/>
              <a:pathLst>
                <a:path w="927632" h="1940687">
                  <a:moveTo>
                    <a:pt x="0" y="0"/>
                  </a:moveTo>
                  <a:lnTo>
                    <a:pt x="927632" y="0"/>
                  </a:lnTo>
                  <a:lnTo>
                    <a:pt x="927632" y="1940687"/>
                  </a:lnTo>
                  <a:lnTo>
                    <a:pt x="0" y="1940687"/>
                  </a:lnTo>
                  <a:close/>
                </a:path>
              </a:pathLst>
            </a:custGeom>
            <a:grpFill/>
          </p:spPr>
          <p:txBody>
            <a:bodyPr/>
            <a:lstStyle/>
            <a:p>
              <a:endParaRPr lang="nb-NO"/>
            </a:p>
          </p:txBody>
        </p:sp>
        <p:sp>
          <p:nvSpPr>
            <p:cNvPr id="36" name="TextBox 38">
              <a:extLst>
                <a:ext uri="{FF2B5EF4-FFF2-40B4-BE49-F238E27FC236}">
                  <a16:creationId xmlns:a16="http://schemas.microsoft.com/office/drawing/2014/main" id="{B05EBE38-C5FD-AC17-0279-CF934302D879}"/>
                </a:ext>
              </a:extLst>
            </p:cNvPr>
            <p:cNvSpPr txBox="1"/>
            <p:nvPr/>
          </p:nvSpPr>
          <p:spPr>
            <a:xfrm>
              <a:off x="0" y="-19050"/>
              <a:ext cx="927632" cy="1959737"/>
            </a:xfrm>
            <a:prstGeom prst="rect">
              <a:avLst/>
            </a:prstGeom>
            <a:grpFill/>
          </p:spPr>
          <p:txBody>
            <a:bodyPr lIns="41745" tIns="41745" rIns="41745" bIns="41745" rtlCol="0" anchor="t" anchorCtr="0"/>
            <a:lstStyle/>
            <a:p>
              <a:pPr>
                <a:lnSpc>
                  <a:spcPts val="1380"/>
                </a:lnSpc>
              </a:pPr>
              <a:r>
                <a:rPr lang="sv-SE" sz="1000" b="1" cap="all" dirty="0">
                  <a:latin typeface="Open Sans" panose="020B0606030504020204" pitchFamily="34" charset="0"/>
                  <a:ea typeface="Open Sans" panose="020B0606030504020204" pitchFamily="34" charset="0"/>
                  <a:cs typeface="Open Sans" panose="020B0606030504020204" pitchFamily="34" charset="0"/>
                </a:rPr>
                <a:t>Beneficaries</a:t>
              </a:r>
              <a:endParaRPr sz="1000" b="1" cap="all"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39" name="TextBox 38">
            <a:extLst>
              <a:ext uri="{FF2B5EF4-FFF2-40B4-BE49-F238E27FC236}">
                <a16:creationId xmlns:a16="http://schemas.microsoft.com/office/drawing/2014/main" id="{A4108B78-EEC2-B11A-3AA2-A052A7152CBF}"/>
              </a:ext>
            </a:extLst>
          </p:cNvPr>
          <p:cNvSpPr txBox="1"/>
          <p:nvPr/>
        </p:nvSpPr>
        <p:spPr>
          <a:xfrm>
            <a:off x="8167663" y="1717202"/>
            <a:ext cx="1419758" cy="1349505"/>
          </a:xfrm>
          <a:prstGeom prst="rect">
            <a:avLst/>
          </a:prstGeom>
          <a:solidFill>
            <a:schemeClr val="accent4">
              <a:lumMod val="20000"/>
              <a:lumOff val="80000"/>
            </a:schemeClr>
          </a:solidFill>
        </p:spPr>
        <p:txBody>
          <a:bodyPr lIns="41745" tIns="41745" rIns="41745" bIns="41745" rtlCol="0" anchor="t" anchorCtr="0"/>
          <a:lstStyle/>
          <a:p>
            <a:pPr>
              <a:lnSpc>
                <a:spcPts val="1380"/>
              </a:lnSpc>
            </a:pPr>
            <a:r>
              <a:rPr lang="en-CA" sz="1000" b="1" cap="all" noProof="0" dirty="0">
                <a:latin typeface="Open Sans" panose="020B0606030504020204" pitchFamily="34" charset="0"/>
                <a:ea typeface="Open Sans" panose="020B0606030504020204" pitchFamily="34" charset="0"/>
                <a:cs typeface="Open Sans" panose="020B0606030504020204" pitchFamily="34" charset="0"/>
              </a:rPr>
              <a:t>REVENUE Streams</a:t>
            </a:r>
          </a:p>
          <a:p>
            <a:pPr>
              <a:lnSpc>
                <a:spcPts val="1380"/>
              </a:lnSpc>
            </a:pPr>
            <a:r>
              <a:rPr lang="en-CA" sz="900" cap="all" noProof="0" dirty="0">
                <a:latin typeface="Open Sans" panose="020B0606030504020204" pitchFamily="34" charset="0"/>
                <a:ea typeface="Open Sans" panose="020B0606030504020204" pitchFamily="34" charset="0"/>
                <a:cs typeface="Open Sans" panose="020B0606030504020204" pitchFamily="34" charset="0"/>
              </a:rPr>
              <a:t>Funders </a:t>
            </a:r>
          </a:p>
          <a:p>
            <a:pPr>
              <a:lnSpc>
                <a:spcPts val="1380"/>
              </a:lnSpc>
            </a:pPr>
            <a:r>
              <a:rPr lang="en-CA" sz="900" cap="all" noProof="0" dirty="0">
                <a:latin typeface="Open Sans" panose="020B0606030504020204" pitchFamily="34" charset="0"/>
                <a:ea typeface="Open Sans" panose="020B0606030504020204" pitchFamily="34" charset="0"/>
                <a:cs typeface="Open Sans" panose="020B0606030504020204" pitchFamily="34" charset="0"/>
              </a:rPr>
              <a:t>Subsidies </a:t>
            </a:r>
          </a:p>
          <a:p>
            <a:pPr>
              <a:lnSpc>
                <a:spcPts val="1380"/>
              </a:lnSpc>
            </a:pPr>
            <a:r>
              <a:rPr lang="en-CA" sz="900" cap="all" noProof="0" dirty="0">
                <a:latin typeface="Open Sans" panose="020B0606030504020204" pitchFamily="34" charset="0"/>
                <a:ea typeface="Open Sans" panose="020B0606030504020204" pitchFamily="34" charset="0"/>
                <a:cs typeface="Open Sans" panose="020B0606030504020204" pitchFamily="34" charset="0"/>
              </a:rPr>
              <a:t>Paying beneficiaries</a:t>
            </a:r>
          </a:p>
        </p:txBody>
      </p:sp>
      <p:sp>
        <p:nvSpPr>
          <p:cNvPr id="2" name="TextBox 3">
            <a:extLst>
              <a:ext uri="{FF2B5EF4-FFF2-40B4-BE49-F238E27FC236}">
                <a16:creationId xmlns:a16="http://schemas.microsoft.com/office/drawing/2014/main" id="{AD30311F-AD19-A53F-7C88-9965A4E63FD0}"/>
              </a:ext>
            </a:extLst>
          </p:cNvPr>
          <p:cNvSpPr txBox="1"/>
          <p:nvPr/>
        </p:nvSpPr>
        <p:spPr>
          <a:xfrm>
            <a:off x="1701252" y="6421133"/>
            <a:ext cx="2697519" cy="223716"/>
          </a:xfrm>
          <a:prstGeom prst="rect">
            <a:avLst/>
          </a:prstGeom>
        </p:spPr>
        <p:txBody>
          <a:bodyPr wrap="square" lIns="0" tIns="0" rIns="0" bIns="0" rtlCol="0" anchor="t">
            <a:spAutoFit/>
          </a:bodyPr>
          <a:lstStyle/>
          <a:p>
            <a:pPr algn="ctr">
              <a:lnSpc>
                <a:spcPts val="1840"/>
              </a:lnSpc>
              <a:spcBef>
                <a:spcPct val="0"/>
              </a:spcBef>
            </a:pPr>
            <a:r>
              <a:rPr lang="en-US" sz="1314" dirty="0">
                <a:solidFill>
                  <a:srgbClr val="000000"/>
                </a:solidFill>
                <a:latin typeface="Newsreader 36pt"/>
                <a:ea typeface="Newsreader 36pt"/>
                <a:cs typeface="Newsreader 36pt"/>
                <a:sym typeface="Newsreader 36pt"/>
              </a:rPr>
              <a:t>IMPROVE VALUE</a:t>
            </a:r>
          </a:p>
        </p:txBody>
      </p:sp>
      <p:sp>
        <p:nvSpPr>
          <p:cNvPr id="3" name="TextBox 3">
            <a:extLst>
              <a:ext uri="{FF2B5EF4-FFF2-40B4-BE49-F238E27FC236}">
                <a16:creationId xmlns:a16="http://schemas.microsoft.com/office/drawing/2014/main" id="{00586A22-EC2F-16DF-8517-DD5C3DCBD765}"/>
              </a:ext>
            </a:extLst>
          </p:cNvPr>
          <p:cNvSpPr txBox="1"/>
          <p:nvPr/>
        </p:nvSpPr>
        <p:spPr>
          <a:xfrm>
            <a:off x="4233730" y="6421133"/>
            <a:ext cx="2697519" cy="223716"/>
          </a:xfrm>
          <a:prstGeom prst="rect">
            <a:avLst/>
          </a:prstGeom>
        </p:spPr>
        <p:txBody>
          <a:bodyPr wrap="square" lIns="0" tIns="0" rIns="0" bIns="0" rtlCol="0" anchor="t">
            <a:spAutoFit/>
          </a:bodyPr>
          <a:lstStyle/>
          <a:p>
            <a:pPr algn="ctr">
              <a:lnSpc>
                <a:spcPts val="1840"/>
              </a:lnSpc>
              <a:spcBef>
                <a:spcPct val="0"/>
              </a:spcBef>
            </a:pPr>
            <a:r>
              <a:rPr lang="en-US" sz="1314" dirty="0">
                <a:solidFill>
                  <a:srgbClr val="000000"/>
                </a:solidFill>
                <a:latin typeface="Newsreader 36pt"/>
                <a:ea typeface="Newsreader 36pt"/>
                <a:cs typeface="Newsreader 36pt"/>
                <a:sym typeface="Newsreader 36pt"/>
              </a:rPr>
              <a:t>ATTRACT NEW STAKEHOLDERS</a:t>
            </a:r>
          </a:p>
        </p:txBody>
      </p:sp>
      <p:sp>
        <p:nvSpPr>
          <p:cNvPr id="9" name="TextBox 3">
            <a:extLst>
              <a:ext uri="{FF2B5EF4-FFF2-40B4-BE49-F238E27FC236}">
                <a16:creationId xmlns:a16="http://schemas.microsoft.com/office/drawing/2014/main" id="{CE61FAC7-883A-4A71-2208-304AB8ACFB95}"/>
              </a:ext>
            </a:extLst>
          </p:cNvPr>
          <p:cNvSpPr txBox="1"/>
          <p:nvPr/>
        </p:nvSpPr>
        <p:spPr>
          <a:xfrm>
            <a:off x="6762236" y="6391815"/>
            <a:ext cx="2697519" cy="223716"/>
          </a:xfrm>
          <a:prstGeom prst="rect">
            <a:avLst/>
          </a:prstGeom>
        </p:spPr>
        <p:txBody>
          <a:bodyPr wrap="square" lIns="0" tIns="0" rIns="0" bIns="0" rtlCol="0" anchor="t">
            <a:spAutoFit/>
          </a:bodyPr>
          <a:lstStyle/>
          <a:p>
            <a:pPr algn="ctr">
              <a:lnSpc>
                <a:spcPts val="1840"/>
              </a:lnSpc>
              <a:spcBef>
                <a:spcPct val="0"/>
              </a:spcBef>
            </a:pPr>
            <a:r>
              <a:rPr lang="en-US" sz="1314" dirty="0">
                <a:solidFill>
                  <a:srgbClr val="000000"/>
                </a:solidFill>
                <a:latin typeface="Newsreader 36pt"/>
                <a:ea typeface="Newsreader 36pt"/>
                <a:cs typeface="Newsreader 36pt"/>
                <a:sym typeface="Newsreader 36pt"/>
              </a:rPr>
              <a:t>PROVE VALUE</a:t>
            </a:r>
          </a:p>
        </p:txBody>
      </p:sp>
      <p:sp>
        <p:nvSpPr>
          <p:cNvPr id="10" name="TextBox 3">
            <a:extLst>
              <a:ext uri="{FF2B5EF4-FFF2-40B4-BE49-F238E27FC236}">
                <a16:creationId xmlns:a16="http://schemas.microsoft.com/office/drawing/2014/main" id="{2BA1DA6C-A381-D7D0-A31C-DB54102D4470}"/>
              </a:ext>
            </a:extLst>
          </p:cNvPr>
          <p:cNvSpPr txBox="1"/>
          <p:nvPr/>
        </p:nvSpPr>
        <p:spPr>
          <a:xfrm>
            <a:off x="-42173" y="1315572"/>
            <a:ext cx="1783119" cy="454548"/>
          </a:xfrm>
          <a:prstGeom prst="rect">
            <a:avLst/>
          </a:prstGeom>
        </p:spPr>
        <p:txBody>
          <a:bodyPr wrap="square" lIns="0" tIns="0" rIns="0" bIns="0" rtlCol="0" anchor="t">
            <a:spAutoFit/>
          </a:bodyPr>
          <a:lstStyle/>
          <a:p>
            <a:pPr algn="ctr">
              <a:lnSpc>
                <a:spcPts val="1840"/>
              </a:lnSpc>
              <a:spcBef>
                <a:spcPct val="0"/>
              </a:spcBef>
            </a:pPr>
            <a:r>
              <a:rPr lang="en-US" sz="1314" dirty="0">
                <a:solidFill>
                  <a:srgbClr val="000000"/>
                </a:solidFill>
                <a:latin typeface="Newsreader 36pt"/>
                <a:ea typeface="Newsreader 36pt"/>
                <a:cs typeface="Newsreader 36pt"/>
                <a:sym typeface="Newsreader 36pt"/>
              </a:rPr>
              <a:t>DIFFERENT </a:t>
            </a:r>
          </a:p>
          <a:p>
            <a:pPr algn="ctr">
              <a:lnSpc>
                <a:spcPts val="1840"/>
              </a:lnSpc>
              <a:spcBef>
                <a:spcPct val="0"/>
              </a:spcBef>
            </a:pPr>
            <a:r>
              <a:rPr lang="en-US" sz="1314" dirty="0">
                <a:solidFill>
                  <a:srgbClr val="000000"/>
                </a:solidFill>
                <a:latin typeface="Newsreader 36pt"/>
                <a:ea typeface="Newsreader 36pt"/>
                <a:cs typeface="Newsreader 36pt"/>
                <a:sym typeface="Newsreader 36pt"/>
              </a:rPr>
              <a:t>LEVELS:</a:t>
            </a:r>
          </a:p>
        </p:txBody>
      </p:sp>
      <p:sp>
        <p:nvSpPr>
          <p:cNvPr id="11" name="TextBox 3">
            <a:extLst>
              <a:ext uri="{FF2B5EF4-FFF2-40B4-BE49-F238E27FC236}">
                <a16:creationId xmlns:a16="http://schemas.microsoft.com/office/drawing/2014/main" id="{44FC420D-22E7-5382-D15F-EECF135238FF}"/>
              </a:ext>
            </a:extLst>
          </p:cNvPr>
          <p:cNvSpPr txBox="1"/>
          <p:nvPr/>
        </p:nvSpPr>
        <p:spPr>
          <a:xfrm>
            <a:off x="-42173" y="2065561"/>
            <a:ext cx="1783119" cy="223716"/>
          </a:xfrm>
          <a:prstGeom prst="rect">
            <a:avLst/>
          </a:prstGeom>
        </p:spPr>
        <p:txBody>
          <a:bodyPr wrap="square" lIns="0" tIns="0" rIns="0" bIns="0" rtlCol="0" anchor="t">
            <a:spAutoFit/>
          </a:bodyPr>
          <a:lstStyle/>
          <a:p>
            <a:pPr algn="ctr">
              <a:lnSpc>
                <a:spcPts val="1840"/>
              </a:lnSpc>
              <a:spcBef>
                <a:spcPct val="0"/>
              </a:spcBef>
            </a:pPr>
            <a:r>
              <a:rPr lang="en-US" sz="1314" dirty="0">
                <a:solidFill>
                  <a:srgbClr val="000000"/>
                </a:solidFill>
                <a:latin typeface="Newsreader 36pt"/>
                <a:ea typeface="Newsreader 36pt"/>
                <a:cs typeface="Newsreader 36pt"/>
                <a:sym typeface="Newsreader 36pt"/>
              </a:rPr>
              <a:t>STRATEGIC</a:t>
            </a:r>
          </a:p>
        </p:txBody>
      </p:sp>
      <p:sp>
        <p:nvSpPr>
          <p:cNvPr id="14" name="TextBox 3">
            <a:extLst>
              <a:ext uri="{FF2B5EF4-FFF2-40B4-BE49-F238E27FC236}">
                <a16:creationId xmlns:a16="http://schemas.microsoft.com/office/drawing/2014/main" id="{D32DFFA6-E4E3-D9AE-9819-D4D396DD6E5B}"/>
              </a:ext>
            </a:extLst>
          </p:cNvPr>
          <p:cNvSpPr txBox="1"/>
          <p:nvPr/>
        </p:nvSpPr>
        <p:spPr>
          <a:xfrm>
            <a:off x="-81867" y="3424639"/>
            <a:ext cx="1783119" cy="223716"/>
          </a:xfrm>
          <a:prstGeom prst="rect">
            <a:avLst/>
          </a:prstGeom>
        </p:spPr>
        <p:txBody>
          <a:bodyPr wrap="square" lIns="0" tIns="0" rIns="0" bIns="0" rtlCol="0" anchor="t">
            <a:spAutoFit/>
          </a:bodyPr>
          <a:lstStyle/>
          <a:p>
            <a:pPr algn="ctr">
              <a:lnSpc>
                <a:spcPts val="1840"/>
              </a:lnSpc>
              <a:spcBef>
                <a:spcPct val="0"/>
              </a:spcBef>
            </a:pPr>
            <a:r>
              <a:rPr lang="en-US" sz="1314" dirty="0">
                <a:solidFill>
                  <a:srgbClr val="000000"/>
                </a:solidFill>
                <a:latin typeface="Newsreader 36pt"/>
                <a:ea typeface="Newsreader 36pt"/>
                <a:cs typeface="Newsreader 36pt"/>
                <a:sym typeface="Newsreader 36pt"/>
              </a:rPr>
              <a:t>TACTIC</a:t>
            </a:r>
          </a:p>
        </p:txBody>
      </p:sp>
      <p:sp>
        <p:nvSpPr>
          <p:cNvPr id="21" name="TextBox 3">
            <a:extLst>
              <a:ext uri="{FF2B5EF4-FFF2-40B4-BE49-F238E27FC236}">
                <a16:creationId xmlns:a16="http://schemas.microsoft.com/office/drawing/2014/main" id="{A216DA64-DFDF-6192-9518-71FAD34523C4}"/>
              </a:ext>
            </a:extLst>
          </p:cNvPr>
          <p:cNvSpPr txBox="1"/>
          <p:nvPr/>
        </p:nvSpPr>
        <p:spPr>
          <a:xfrm>
            <a:off x="-60536" y="4934060"/>
            <a:ext cx="1783119" cy="223716"/>
          </a:xfrm>
          <a:prstGeom prst="rect">
            <a:avLst/>
          </a:prstGeom>
        </p:spPr>
        <p:txBody>
          <a:bodyPr wrap="square" lIns="0" tIns="0" rIns="0" bIns="0" rtlCol="0" anchor="t">
            <a:spAutoFit/>
          </a:bodyPr>
          <a:lstStyle/>
          <a:p>
            <a:pPr algn="ctr">
              <a:lnSpc>
                <a:spcPts val="1840"/>
              </a:lnSpc>
              <a:spcBef>
                <a:spcPct val="0"/>
              </a:spcBef>
            </a:pPr>
            <a:r>
              <a:rPr lang="en-US" sz="1314" dirty="0">
                <a:solidFill>
                  <a:srgbClr val="000000"/>
                </a:solidFill>
                <a:latin typeface="Newsreader 36pt"/>
                <a:ea typeface="Newsreader 36pt"/>
                <a:cs typeface="Newsreader 36pt"/>
                <a:sym typeface="Newsreader 36pt"/>
              </a:rPr>
              <a:t>OPERATIVE</a:t>
            </a:r>
          </a:p>
        </p:txBody>
      </p:sp>
      <p:grpSp>
        <p:nvGrpSpPr>
          <p:cNvPr id="23" name="Group 36">
            <a:extLst>
              <a:ext uri="{FF2B5EF4-FFF2-40B4-BE49-F238E27FC236}">
                <a16:creationId xmlns:a16="http://schemas.microsoft.com/office/drawing/2014/main" id="{D5CC199D-23CA-F477-B88C-6D8976AB1AC0}"/>
              </a:ext>
            </a:extLst>
          </p:cNvPr>
          <p:cNvGrpSpPr/>
          <p:nvPr/>
        </p:nvGrpSpPr>
        <p:grpSpPr>
          <a:xfrm>
            <a:off x="4979286" y="3120135"/>
            <a:ext cx="1704993" cy="1557566"/>
            <a:chOff x="0" y="-19050"/>
            <a:chExt cx="927632" cy="2004544"/>
          </a:xfrm>
        </p:grpSpPr>
        <p:sp>
          <p:nvSpPr>
            <p:cNvPr id="40" name="Freeform 37">
              <a:extLst>
                <a:ext uri="{FF2B5EF4-FFF2-40B4-BE49-F238E27FC236}">
                  <a16:creationId xmlns:a16="http://schemas.microsoft.com/office/drawing/2014/main" id="{7B118D5F-411C-89E7-7155-5EB52C9A8314}"/>
                </a:ext>
              </a:extLst>
            </p:cNvPr>
            <p:cNvSpPr/>
            <p:nvPr/>
          </p:nvSpPr>
          <p:spPr>
            <a:xfrm>
              <a:off x="0" y="0"/>
              <a:ext cx="927632" cy="1985494"/>
            </a:xfrm>
            <a:custGeom>
              <a:avLst/>
              <a:gdLst/>
              <a:ahLst/>
              <a:cxnLst/>
              <a:rect l="l" t="t" r="r" b="b"/>
              <a:pathLst>
                <a:path w="927632" h="1940687">
                  <a:moveTo>
                    <a:pt x="0" y="0"/>
                  </a:moveTo>
                  <a:lnTo>
                    <a:pt x="927632" y="0"/>
                  </a:lnTo>
                  <a:lnTo>
                    <a:pt x="927632" y="1940687"/>
                  </a:lnTo>
                  <a:lnTo>
                    <a:pt x="0" y="1940687"/>
                  </a:lnTo>
                  <a:close/>
                </a:path>
              </a:pathLst>
            </a:custGeom>
            <a:solidFill>
              <a:srgbClr val="C4E59F"/>
            </a:solidFill>
          </p:spPr>
          <p:txBody>
            <a:bodyPr/>
            <a:lstStyle/>
            <a:p>
              <a:r>
                <a:rPr lang="nb-NO" sz="1000" b="1" cap="all" dirty="0">
                  <a:latin typeface="Open Sans" panose="020B0606030504020204" pitchFamily="34" charset="0"/>
                  <a:ea typeface="Open Sans" panose="020B0606030504020204" pitchFamily="34" charset="0"/>
                  <a:cs typeface="Open Sans" panose="020B0606030504020204" pitchFamily="34" charset="0"/>
                </a:rPr>
                <a:t>Complementary value proposition</a:t>
              </a:r>
            </a:p>
          </p:txBody>
        </p:sp>
        <p:sp>
          <p:nvSpPr>
            <p:cNvPr id="41" name="TextBox 38">
              <a:extLst>
                <a:ext uri="{FF2B5EF4-FFF2-40B4-BE49-F238E27FC236}">
                  <a16:creationId xmlns:a16="http://schemas.microsoft.com/office/drawing/2014/main" id="{E0836105-0E78-70E3-40D9-AB827872AE05}"/>
                </a:ext>
              </a:extLst>
            </p:cNvPr>
            <p:cNvSpPr txBox="1"/>
            <p:nvPr/>
          </p:nvSpPr>
          <p:spPr>
            <a:xfrm>
              <a:off x="0" y="-19050"/>
              <a:ext cx="927632" cy="1959737"/>
            </a:xfrm>
            <a:prstGeom prst="rect">
              <a:avLst/>
            </a:prstGeom>
          </p:spPr>
          <p:txBody>
            <a:bodyPr lIns="41745" tIns="41745" rIns="41745" bIns="41745" rtlCol="0" anchor="ctr"/>
            <a:lstStyle/>
            <a:p>
              <a:pPr algn="ctr">
                <a:lnSpc>
                  <a:spcPts val="1380"/>
                </a:lnSpc>
              </a:pPr>
              <a:endParaRPr/>
            </a:p>
          </p:txBody>
        </p:sp>
      </p:grpSp>
      <p:sp>
        <p:nvSpPr>
          <p:cNvPr id="43" name="Freeform 37">
            <a:extLst>
              <a:ext uri="{FF2B5EF4-FFF2-40B4-BE49-F238E27FC236}">
                <a16:creationId xmlns:a16="http://schemas.microsoft.com/office/drawing/2014/main" id="{50FB9A76-2282-D433-0BDC-5776D7256FF2}"/>
              </a:ext>
            </a:extLst>
          </p:cNvPr>
          <p:cNvSpPr/>
          <p:nvPr/>
        </p:nvSpPr>
        <p:spPr>
          <a:xfrm>
            <a:off x="5125414" y="4723111"/>
            <a:ext cx="1319577" cy="871598"/>
          </a:xfrm>
          <a:custGeom>
            <a:avLst/>
            <a:gdLst/>
            <a:ahLst/>
            <a:cxnLst/>
            <a:rect l="l" t="t" r="r" b="b"/>
            <a:pathLst>
              <a:path w="927632" h="1940687">
                <a:moveTo>
                  <a:pt x="0" y="0"/>
                </a:moveTo>
                <a:lnTo>
                  <a:pt x="927632" y="0"/>
                </a:lnTo>
                <a:lnTo>
                  <a:pt x="927632" y="1940687"/>
                </a:lnTo>
                <a:lnTo>
                  <a:pt x="0" y="1940687"/>
                </a:lnTo>
                <a:close/>
              </a:path>
            </a:pathLst>
          </a:custGeom>
          <a:solidFill>
            <a:schemeClr val="accent4">
              <a:lumMod val="60000"/>
              <a:lumOff val="40000"/>
            </a:schemeClr>
          </a:solidFill>
        </p:spPr>
        <p:txBody>
          <a:bodyPr/>
          <a:lstStyle/>
          <a:p>
            <a:pPr algn="ctr"/>
            <a:endParaRPr lang="nb-NO" sz="1000" b="1" cap="all" dirty="0">
              <a:latin typeface="Open Sans" panose="020B0606030504020204" pitchFamily="34" charset="0"/>
              <a:ea typeface="Open Sans" panose="020B0606030504020204" pitchFamily="34" charset="0"/>
              <a:cs typeface="Open Sans" panose="020B0606030504020204" pitchFamily="34" charset="0"/>
            </a:endParaRPr>
          </a:p>
          <a:p>
            <a:pPr algn="ctr"/>
            <a:r>
              <a:rPr lang="nb-NO" sz="1200" b="1" cap="all" dirty="0">
                <a:solidFill>
                  <a:schemeClr val="bg1"/>
                </a:solidFill>
                <a:latin typeface="Open Sans" panose="020B0606030504020204" pitchFamily="34" charset="0"/>
                <a:ea typeface="Open Sans" panose="020B0606030504020204" pitchFamily="34" charset="0"/>
                <a:cs typeface="Open Sans" panose="020B0606030504020204" pitchFamily="34" charset="0"/>
              </a:rPr>
              <a:t>Reinvest Surplus</a:t>
            </a:r>
          </a:p>
        </p:txBody>
      </p:sp>
      <p:sp>
        <p:nvSpPr>
          <p:cNvPr id="52" name="Freeform 37">
            <a:extLst>
              <a:ext uri="{FF2B5EF4-FFF2-40B4-BE49-F238E27FC236}">
                <a16:creationId xmlns:a16="http://schemas.microsoft.com/office/drawing/2014/main" id="{30400B82-17F8-CC9E-362E-35CBAC118BCD}"/>
              </a:ext>
            </a:extLst>
          </p:cNvPr>
          <p:cNvSpPr/>
          <p:nvPr/>
        </p:nvSpPr>
        <p:spPr>
          <a:xfrm>
            <a:off x="3506776" y="3127984"/>
            <a:ext cx="1422038" cy="1515483"/>
          </a:xfrm>
          <a:custGeom>
            <a:avLst/>
            <a:gdLst/>
            <a:ahLst/>
            <a:cxnLst/>
            <a:rect l="l" t="t" r="r" b="b"/>
            <a:pathLst>
              <a:path w="927632" h="1940687">
                <a:moveTo>
                  <a:pt x="0" y="0"/>
                </a:moveTo>
                <a:lnTo>
                  <a:pt x="927632" y="0"/>
                </a:lnTo>
                <a:lnTo>
                  <a:pt x="927632" y="1940687"/>
                </a:lnTo>
                <a:lnTo>
                  <a:pt x="0" y="1940687"/>
                </a:lnTo>
                <a:close/>
              </a:path>
            </a:pathLst>
          </a:custGeom>
          <a:solidFill>
            <a:schemeClr val="accent6">
              <a:lumMod val="20000"/>
              <a:lumOff val="80000"/>
            </a:schemeClr>
          </a:solidFill>
        </p:spPr>
        <p:txBody>
          <a:bodyPr/>
          <a:lstStyle/>
          <a:p>
            <a:r>
              <a:rPr lang="nb-NO" sz="1000" b="1" cap="all" dirty="0">
                <a:latin typeface="Open Sans" panose="020B0606030504020204" pitchFamily="34" charset="0"/>
                <a:ea typeface="Open Sans" panose="020B0606030504020204" pitchFamily="34" charset="0"/>
                <a:cs typeface="Open Sans" panose="020B0606030504020204" pitchFamily="34" charset="0"/>
              </a:rPr>
              <a:t>Key activities</a:t>
            </a:r>
          </a:p>
        </p:txBody>
      </p:sp>
      <p:sp>
        <p:nvSpPr>
          <p:cNvPr id="54" name="Freeform 37">
            <a:extLst>
              <a:ext uri="{FF2B5EF4-FFF2-40B4-BE49-F238E27FC236}">
                <a16:creationId xmlns:a16="http://schemas.microsoft.com/office/drawing/2014/main" id="{03260AFE-7D83-DD5A-FB29-3214E749924C}"/>
              </a:ext>
            </a:extLst>
          </p:cNvPr>
          <p:cNvSpPr/>
          <p:nvPr/>
        </p:nvSpPr>
        <p:spPr>
          <a:xfrm>
            <a:off x="8156080" y="3127984"/>
            <a:ext cx="1419758" cy="1550299"/>
          </a:xfrm>
          <a:custGeom>
            <a:avLst/>
            <a:gdLst/>
            <a:ahLst/>
            <a:cxnLst/>
            <a:rect l="l" t="t" r="r" b="b"/>
            <a:pathLst>
              <a:path w="927632" h="1940687">
                <a:moveTo>
                  <a:pt x="0" y="0"/>
                </a:moveTo>
                <a:lnTo>
                  <a:pt x="927632" y="0"/>
                </a:lnTo>
                <a:lnTo>
                  <a:pt x="927632" y="1940687"/>
                </a:lnTo>
                <a:lnTo>
                  <a:pt x="0" y="1940687"/>
                </a:lnTo>
                <a:close/>
              </a:path>
            </a:pathLst>
          </a:custGeom>
          <a:solidFill>
            <a:schemeClr val="accent4">
              <a:lumMod val="20000"/>
              <a:lumOff val="80000"/>
            </a:schemeClr>
          </a:solidFill>
        </p:spPr>
        <p:txBody>
          <a:bodyPr/>
          <a:lstStyle/>
          <a:p>
            <a:r>
              <a:rPr lang="nb-NO" sz="1000" b="1" cap="all" dirty="0">
                <a:latin typeface="Open Sans" panose="020B0606030504020204" pitchFamily="34" charset="0"/>
                <a:ea typeface="Open Sans" panose="020B0606030504020204" pitchFamily="34" charset="0"/>
                <a:cs typeface="Open Sans" panose="020B0606030504020204" pitchFamily="34" charset="0"/>
              </a:rPr>
              <a:t>Customers</a:t>
            </a:r>
          </a:p>
        </p:txBody>
      </p:sp>
      <p:sp>
        <p:nvSpPr>
          <p:cNvPr id="55" name="Rektangel 54">
            <a:extLst>
              <a:ext uri="{FF2B5EF4-FFF2-40B4-BE49-F238E27FC236}">
                <a16:creationId xmlns:a16="http://schemas.microsoft.com/office/drawing/2014/main" id="{52592559-30D8-3C3C-B1D0-06A7DFE75DFE}"/>
              </a:ext>
            </a:extLst>
          </p:cNvPr>
          <p:cNvSpPr/>
          <p:nvPr/>
        </p:nvSpPr>
        <p:spPr>
          <a:xfrm>
            <a:off x="6477669" y="4723111"/>
            <a:ext cx="3137501" cy="871598"/>
          </a:xfrm>
          <a:prstGeom prst="rect">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b="1" cap="all" dirty="0">
                <a:solidFill>
                  <a:schemeClr val="bg1"/>
                </a:solidFill>
                <a:latin typeface="Open Sans" panose="020B0606030504020204" pitchFamily="34" charset="0"/>
                <a:ea typeface="Open Sans" panose="020B0606030504020204" pitchFamily="34" charset="0"/>
                <a:cs typeface="Open Sans" panose="020B0606030504020204" pitchFamily="34" charset="0"/>
              </a:rPr>
              <a:t>Revenues</a:t>
            </a:r>
          </a:p>
        </p:txBody>
      </p:sp>
      <p:sp>
        <p:nvSpPr>
          <p:cNvPr id="56" name="Rektangel 55">
            <a:extLst>
              <a:ext uri="{FF2B5EF4-FFF2-40B4-BE49-F238E27FC236}">
                <a16:creationId xmlns:a16="http://schemas.microsoft.com/office/drawing/2014/main" id="{85A165E8-F426-94C1-43E5-78AC25FB8589}"/>
              </a:ext>
            </a:extLst>
          </p:cNvPr>
          <p:cNvSpPr/>
          <p:nvPr/>
        </p:nvSpPr>
        <p:spPr>
          <a:xfrm>
            <a:off x="2205729" y="4723111"/>
            <a:ext cx="2881745" cy="865194"/>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b="1" cap="all" dirty="0">
                <a:latin typeface="Open Sans" panose="020B0606030504020204" pitchFamily="34" charset="0"/>
                <a:ea typeface="Open Sans" panose="020B0606030504020204" pitchFamily="34" charset="0"/>
                <a:cs typeface="Open Sans" panose="020B0606030504020204" pitchFamily="34" charset="0"/>
              </a:rPr>
              <a:t>Expenses</a:t>
            </a:r>
          </a:p>
        </p:txBody>
      </p:sp>
      <p:sp>
        <p:nvSpPr>
          <p:cNvPr id="57" name="TekstSylinder 80">
            <a:extLst>
              <a:ext uri="{FF2B5EF4-FFF2-40B4-BE49-F238E27FC236}">
                <a16:creationId xmlns:a16="http://schemas.microsoft.com/office/drawing/2014/main" id="{58905A29-7790-6C3C-8DB7-AF4C5E53788D}"/>
              </a:ext>
            </a:extLst>
          </p:cNvPr>
          <p:cNvSpPr txBox="1"/>
          <p:nvPr/>
        </p:nvSpPr>
        <p:spPr>
          <a:xfrm>
            <a:off x="6707613" y="1903841"/>
            <a:ext cx="1283387" cy="584775"/>
          </a:xfrm>
          <a:prstGeom prst="rect">
            <a:avLst/>
          </a:prstGeom>
          <a:noFill/>
        </p:spPr>
        <p:txBody>
          <a:bodyPr wrap="square" rtlCol="0">
            <a:spAutoFit/>
          </a:bodyPr>
          <a:lstStyle/>
          <a:p>
            <a:r>
              <a:rPr lang="nb-NO" sz="800" dirty="0">
                <a:latin typeface="Open Sans" panose="020B0606030504020204" pitchFamily="34" charset="0"/>
                <a:ea typeface="Open Sans" panose="020B0606030504020204" pitchFamily="34" charset="0"/>
                <a:cs typeface="Open Sans" panose="020B0606030504020204" pitchFamily="34" charset="0"/>
              </a:rPr>
              <a:t>Write here:</a:t>
            </a:r>
          </a:p>
          <a:p>
            <a:endParaRPr lang="nb-NO" sz="800" dirty="0">
              <a:latin typeface="Open Sans" panose="020B0606030504020204" pitchFamily="34" charset="0"/>
              <a:ea typeface="Open Sans" panose="020B0606030504020204" pitchFamily="34" charset="0"/>
              <a:cs typeface="Open Sans" panose="020B0606030504020204" pitchFamily="34" charset="0"/>
            </a:endParaRPr>
          </a:p>
          <a:p>
            <a:endParaRPr lang="nb-NO" sz="800" dirty="0">
              <a:latin typeface="Open Sans" panose="020B0606030504020204" pitchFamily="34" charset="0"/>
              <a:ea typeface="Open Sans" panose="020B0606030504020204" pitchFamily="34" charset="0"/>
              <a:cs typeface="Open Sans" panose="020B0606030504020204" pitchFamily="34" charset="0"/>
            </a:endParaRPr>
          </a:p>
          <a:p>
            <a:endParaRPr lang="nb-NO" sz="800" dirty="0">
              <a:latin typeface="Open Sans" panose="020B0606030504020204" pitchFamily="34" charset="0"/>
              <a:ea typeface="Open Sans" panose="020B0606030504020204" pitchFamily="34" charset="0"/>
              <a:cs typeface="Open Sans" panose="020B0606030504020204" pitchFamily="34" charset="0"/>
            </a:endParaRPr>
          </a:p>
        </p:txBody>
      </p:sp>
      <p:sp>
        <p:nvSpPr>
          <p:cNvPr id="58" name="TekstSylinder 80">
            <a:extLst>
              <a:ext uri="{FF2B5EF4-FFF2-40B4-BE49-F238E27FC236}">
                <a16:creationId xmlns:a16="http://schemas.microsoft.com/office/drawing/2014/main" id="{1399A959-3B08-D393-FA37-895030CD2E23}"/>
              </a:ext>
            </a:extLst>
          </p:cNvPr>
          <p:cNvSpPr txBox="1"/>
          <p:nvPr/>
        </p:nvSpPr>
        <p:spPr>
          <a:xfrm>
            <a:off x="3564240" y="1982881"/>
            <a:ext cx="1203652" cy="584775"/>
          </a:xfrm>
          <a:prstGeom prst="rect">
            <a:avLst/>
          </a:prstGeom>
          <a:noFill/>
        </p:spPr>
        <p:txBody>
          <a:bodyPr wrap="square" rtlCol="0">
            <a:spAutoFit/>
          </a:bodyPr>
          <a:lstStyle/>
          <a:p>
            <a:r>
              <a:rPr lang="nb-NO" sz="800" dirty="0">
                <a:latin typeface="Open Sans" panose="020B0606030504020204" pitchFamily="34" charset="0"/>
                <a:ea typeface="Open Sans" panose="020B0606030504020204" pitchFamily="34" charset="0"/>
                <a:cs typeface="Open Sans" panose="020B0606030504020204" pitchFamily="34" charset="0"/>
              </a:rPr>
              <a:t>Write here:</a:t>
            </a:r>
          </a:p>
          <a:p>
            <a:endParaRPr lang="nb-NO" sz="800" dirty="0">
              <a:latin typeface="Open Sans" panose="020B0606030504020204" pitchFamily="34" charset="0"/>
              <a:ea typeface="Open Sans" panose="020B0606030504020204" pitchFamily="34" charset="0"/>
              <a:cs typeface="Open Sans" panose="020B0606030504020204" pitchFamily="34" charset="0"/>
            </a:endParaRPr>
          </a:p>
          <a:p>
            <a:endParaRPr lang="nb-NO" sz="800" dirty="0">
              <a:latin typeface="Open Sans" panose="020B0606030504020204" pitchFamily="34" charset="0"/>
              <a:ea typeface="Open Sans" panose="020B0606030504020204" pitchFamily="34" charset="0"/>
              <a:cs typeface="Open Sans" panose="020B0606030504020204" pitchFamily="34" charset="0"/>
            </a:endParaRPr>
          </a:p>
          <a:p>
            <a:endParaRPr lang="nb-NO" sz="800" dirty="0">
              <a:latin typeface="Open Sans" panose="020B0606030504020204" pitchFamily="34" charset="0"/>
              <a:ea typeface="Open Sans" panose="020B0606030504020204" pitchFamily="34" charset="0"/>
              <a:cs typeface="Open Sans" panose="020B0606030504020204" pitchFamily="34" charset="0"/>
            </a:endParaRPr>
          </a:p>
        </p:txBody>
      </p:sp>
      <p:sp>
        <p:nvSpPr>
          <p:cNvPr id="59" name="TekstSylinder 80">
            <a:extLst>
              <a:ext uri="{FF2B5EF4-FFF2-40B4-BE49-F238E27FC236}">
                <a16:creationId xmlns:a16="http://schemas.microsoft.com/office/drawing/2014/main" id="{C31C2996-402F-4944-8E9A-0AEB5D55B8C1}"/>
              </a:ext>
            </a:extLst>
          </p:cNvPr>
          <p:cNvSpPr txBox="1"/>
          <p:nvPr/>
        </p:nvSpPr>
        <p:spPr>
          <a:xfrm>
            <a:off x="2147958" y="1982879"/>
            <a:ext cx="1141991" cy="584775"/>
          </a:xfrm>
          <a:prstGeom prst="rect">
            <a:avLst/>
          </a:prstGeom>
          <a:noFill/>
        </p:spPr>
        <p:txBody>
          <a:bodyPr wrap="square" rtlCol="0">
            <a:spAutoFit/>
          </a:bodyPr>
          <a:lstStyle/>
          <a:p>
            <a:r>
              <a:rPr lang="nb-NO" sz="800" dirty="0">
                <a:latin typeface="Open Sans" panose="020B0606030504020204" pitchFamily="34" charset="0"/>
                <a:ea typeface="Open Sans" panose="020B0606030504020204" pitchFamily="34" charset="0"/>
                <a:cs typeface="Open Sans" panose="020B0606030504020204" pitchFamily="34" charset="0"/>
              </a:rPr>
              <a:t>Write here:</a:t>
            </a:r>
          </a:p>
          <a:p>
            <a:endParaRPr lang="nb-NO" sz="800" dirty="0">
              <a:latin typeface="Open Sans" panose="020B0606030504020204" pitchFamily="34" charset="0"/>
              <a:ea typeface="Open Sans" panose="020B0606030504020204" pitchFamily="34" charset="0"/>
              <a:cs typeface="Open Sans" panose="020B0606030504020204" pitchFamily="34" charset="0"/>
            </a:endParaRPr>
          </a:p>
          <a:p>
            <a:endParaRPr lang="nb-NO" sz="800" dirty="0">
              <a:latin typeface="Open Sans" panose="020B0606030504020204" pitchFamily="34" charset="0"/>
              <a:ea typeface="Open Sans" panose="020B0606030504020204" pitchFamily="34" charset="0"/>
              <a:cs typeface="Open Sans" panose="020B0606030504020204" pitchFamily="34" charset="0"/>
            </a:endParaRPr>
          </a:p>
          <a:p>
            <a:endParaRPr lang="nb-NO" sz="800" dirty="0">
              <a:latin typeface="Open Sans" panose="020B0606030504020204" pitchFamily="34" charset="0"/>
              <a:ea typeface="Open Sans" panose="020B0606030504020204" pitchFamily="34" charset="0"/>
              <a:cs typeface="Open Sans" panose="020B0606030504020204" pitchFamily="34" charset="0"/>
            </a:endParaRPr>
          </a:p>
        </p:txBody>
      </p:sp>
      <p:sp>
        <p:nvSpPr>
          <p:cNvPr id="60" name="TekstSylinder 80">
            <a:extLst>
              <a:ext uri="{FF2B5EF4-FFF2-40B4-BE49-F238E27FC236}">
                <a16:creationId xmlns:a16="http://schemas.microsoft.com/office/drawing/2014/main" id="{F16D0842-4EBC-C9F9-8AC4-B776596ED1B1}"/>
              </a:ext>
            </a:extLst>
          </p:cNvPr>
          <p:cNvSpPr txBox="1"/>
          <p:nvPr/>
        </p:nvSpPr>
        <p:spPr>
          <a:xfrm>
            <a:off x="8198875" y="3313476"/>
            <a:ext cx="1581019" cy="584775"/>
          </a:xfrm>
          <a:prstGeom prst="rect">
            <a:avLst/>
          </a:prstGeom>
          <a:noFill/>
        </p:spPr>
        <p:txBody>
          <a:bodyPr wrap="square" rtlCol="0">
            <a:spAutoFit/>
          </a:bodyPr>
          <a:lstStyle/>
          <a:p>
            <a:r>
              <a:rPr lang="nb-NO" sz="800" dirty="0">
                <a:latin typeface="Open Sans" panose="020B0606030504020204" pitchFamily="34" charset="0"/>
                <a:ea typeface="Open Sans" panose="020B0606030504020204" pitchFamily="34" charset="0"/>
                <a:cs typeface="Open Sans" panose="020B0606030504020204" pitchFamily="34" charset="0"/>
              </a:rPr>
              <a:t>Write here:</a:t>
            </a:r>
          </a:p>
          <a:p>
            <a:endParaRPr lang="nb-NO" sz="800" dirty="0">
              <a:latin typeface="Open Sans" panose="020B0606030504020204" pitchFamily="34" charset="0"/>
              <a:ea typeface="Open Sans" panose="020B0606030504020204" pitchFamily="34" charset="0"/>
              <a:cs typeface="Open Sans" panose="020B0606030504020204" pitchFamily="34" charset="0"/>
            </a:endParaRPr>
          </a:p>
          <a:p>
            <a:endParaRPr lang="nb-NO" sz="800" dirty="0">
              <a:latin typeface="Open Sans" panose="020B0606030504020204" pitchFamily="34" charset="0"/>
              <a:ea typeface="Open Sans" panose="020B0606030504020204" pitchFamily="34" charset="0"/>
              <a:cs typeface="Open Sans" panose="020B0606030504020204" pitchFamily="34" charset="0"/>
            </a:endParaRPr>
          </a:p>
          <a:p>
            <a:endParaRPr lang="nb-NO" sz="800" dirty="0">
              <a:latin typeface="Open Sans" panose="020B0606030504020204" pitchFamily="34" charset="0"/>
              <a:ea typeface="Open Sans" panose="020B0606030504020204" pitchFamily="34" charset="0"/>
              <a:cs typeface="Open Sans" panose="020B0606030504020204" pitchFamily="34" charset="0"/>
            </a:endParaRPr>
          </a:p>
        </p:txBody>
      </p:sp>
      <p:sp>
        <p:nvSpPr>
          <p:cNvPr id="61" name="TekstSylinder 80">
            <a:extLst>
              <a:ext uri="{FF2B5EF4-FFF2-40B4-BE49-F238E27FC236}">
                <a16:creationId xmlns:a16="http://schemas.microsoft.com/office/drawing/2014/main" id="{C06D7C0A-3426-983E-6FDA-754CD2C4EC42}"/>
              </a:ext>
            </a:extLst>
          </p:cNvPr>
          <p:cNvSpPr txBox="1"/>
          <p:nvPr/>
        </p:nvSpPr>
        <p:spPr>
          <a:xfrm>
            <a:off x="8146406" y="2445813"/>
            <a:ext cx="1581019" cy="584775"/>
          </a:xfrm>
          <a:prstGeom prst="rect">
            <a:avLst/>
          </a:prstGeom>
          <a:noFill/>
        </p:spPr>
        <p:txBody>
          <a:bodyPr wrap="square" rtlCol="0">
            <a:spAutoFit/>
          </a:bodyPr>
          <a:lstStyle/>
          <a:p>
            <a:r>
              <a:rPr lang="nb-NO" sz="800" dirty="0">
                <a:latin typeface="Open Sans" panose="020B0606030504020204" pitchFamily="34" charset="0"/>
                <a:ea typeface="Open Sans" panose="020B0606030504020204" pitchFamily="34" charset="0"/>
                <a:cs typeface="Open Sans" panose="020B0606030504020204" pitchFamily="34" charset="0"/>
              </a:rPr>
              <a:t>Write here:</a:t>
            </a:r>
          </a:p>
          <a:p>
            <a:endParaRPr lang="nb-NO" sz="800" dirty="0">
              <a:latin typeface="Open Sans" panose="020B0606030504020204" pitchFamily="34" charset="0"/>
              <a:ea typeface="Open Sans" panose="020B0606030504020204" pitchFamily="34" charset="0"/>
              <a:cs typeface="Open Sans" panose="020B0606030504020204" pitchFamily="34" charset="0"/>
            </a:endParaRPr>
          </a:p>
          <a:p>
            <a:endParaRPr lang="nb-NO" sz="800" dirty="0">
              <a:latin typeface="Open Sans" panose="020B0606030504020204" pitchFamily="34" charset="0"/>
              <a:ea typeface="Open Sans" panose="020B0606030504020204" pitchFamily="34" charset="0"/>
              <a:cs typeface="Open Sans" panose="020B0606030504020204" pitchFamily="34" charset="0"/>
            </a:endParaRPr>
          </a:p>
          <a:p>
            <a:endParaRPr lang="nb-NO" sz="800" dirty="0">
              <a:latin typeface="Open Sans" panose="020B0606030504020204" pitchFamily="34" charset="0"/>
              <a:ea typeface="Open Sans" panose="020B0606030504020204" pitchFamily="34" charset="0"/>
              <a:cs typeface="Open Sans" panose="020B0606030504020204" pitchFamily="34" charset="0"/>
            </a:endParaRPr>
          </a:p>
        </p:txBody>
      </p:sp>
      <p:sp>
        <p:nvSpPr>
          <p:cNvPr id="62" name="TekstSylinder 80">
            <a:extLst>
              <a:ext uri="{FF2B5EF4-FFF2-40B4-BE49-F238E27FC236}">
                <a16:creationId xmlns:a16="http://schemas.microsoft.com/office/drawing/2014/main" id="{001A2994-17FF-BA7B-41CA-3D2EDC55A5E5}"/>
              </a:ext>
            </a:extLst>
          </p:cNvPr>
          <p:cNvSpPr txBox="1"/>
          <p:nvPr/>
        </p:nvSpPr>
        <p:spPr>
          <a:xfrm>
            <a:off x="4933816" y="3485630"/>
            <a:ext cx="1581019" cy="584775"/>
          </a:xfrm>
          <a:prstGeom prst="rect">
            <a:avLst/>
          </a:prstGeom>
          <a:noFill/>
        </p:spPr>
        <p:txBody>
          <a:bodyPr wrap="square" rtlCol="0">
            <a:spAutoFit/>
          </a:bodyPr>
          <a:lstStyle/>
          <a:p>
            <a:r>
              <a:rPr lang="nb-NO" sz="800" dirty="0">
                <a:latin typeface="Open Sans" panose="020B0606030504020204" pitchFamily="34" charset="0"/>
                <a:ea typeface="Open Sans" panose="020B0606030504020204" pitchFamily="34" charset="0"/>
                <a:cs typeface="Open Sans" panose="020B0606030504020204" pitchFamily="34" charset="0"/>
              </a:rPr>
              <a:t>Write here:</a:t>
            </a:r>
          </a:p>
          <a:p>
            <a:endParaRPr lang="nb-NO" sz="800" dirty="0">
              <a:latin typeface="Open Sans" panose="020B0606030504020204" pitchFamily="34" charset="0"/>
              <a:ea typeface="Open Sans" panose="020B0606030504020204" pitchFamily="34" charset="0"/>
              <a:cs typeface="Open Sans" panose="020B0606030504020204" pitchFamily="34" charset="0"/>
            </a:endParaRPr>
          </a:p>
          <a:p>
            <a:endParaRPr lang="nb-NO" sz="800" dirty="0">
              <a:latin typeface="Open Sans" panose="020B0606030504020204" pitchFamily="34" charset="0"/>
              <a:ea typeface="Open Sans" panose="020B0606030504020204" pitchFamily="34" charset="0"/>
              <a:cs typeface="Open Sans" panose="020B0606030504020204" pitchFamily="34" charset="0"/>
            </a:endParaRPr>
          </a:p>
          <a:p>
            <a:endParaRPr lang="nb-NO" sz="800" dirty="0">
              <a:latin typeface="Open Sans" panose="020B0606030504020204" pitchFamily="34" charset="0"/>
              <a:ea typeface="Open Sans" panose="020B0606030504020204" pitchFamily="34" charset="0"/>
              <a:cs typeface="Open Sans" panose="020B0606030504020204" pitchFamily="34" charset="0"/>
            </a:endParaRPr>
          </a:p>
        </p:txBody>
      </p:sp>
      <p:sp>
        <p:nvSpPr>
          <p:cNvPr id="63" name="TekstSylinder 80">
            <a:extLst>
              <a:ext uri="{FF2B5EF4-FFF2-40B4-BE49-F238E27FC236}">
                <a16:creationId xmlns:a16="http://schemas.microsoft.com/office/drawing/2014/main" id="{DF9A5EC3-4176-5F51-0A8A-8DE964910FFA}"/>
              </a:ext>
            </a:extLst>
          </p:cNvPr>
          <p:cNvSpPr txBox="1"/>
          <p:nvPr/>
        </p:nvSpPr>
        <p:spPr>
          <a:xfrm>
            <a:off x="3509860" y="3292986"/>
            <a:ext cx="1278389" cy="584775"/>
          </a:xfrm>
          <a:prstGeom prst="rect">
            <a:avLst/>
          </a:prstGeom>
          <a:noFill/>
        </p:spPr>
        <p:txBody>
          <a:bodyPr wrap="square" rtlCol="0">
            <a:spAutoFit/>
          </a:bodyPr>
          <a:lstStyle/>
          <a:p>
            <a:r>
              <a:rPr lang="nb-NO" sz="800" dirty="0">
                <a:latin typeface="Open Sans" panose="020B0606030504020204" pitchFamily="34" charset="0"/>
                <a:ea typeface="Open Sans" panose="020B0606030504020204" pitchFamily="34" charset="0"/>
                <a:cs typeface="Open Sans" panose="020B0606030504020204" pitchFamily="34" charset="0"/>
              </a:rPr>
              <a:t>Write here:</a:t>
            </a:r>
          </a:p>
          <a:p>
            <a:endParaRPr lang="nb-NO" sz="800" dirty="0">
              <a:latin typeface="Open Sans" panose="020B0606030504020204" pitchFamily="34" charset="0"/>
              <a:ea typeface="Open Sans" panose="020B0606030504020204" pitchFamily="34" charset="0"/>
              <a:cs typeface="Open Sans" panose="020B0606030504020204" pitchFamily="34" charset="0"/>
            </a:endParaRPr>
          </a:p>
          <a:p>
            <a:endParaRPr lang="nb-NO" sz="800" dirty="0">
              <a:latin typeface="Open Sans" panose="020B0606030504020204" pitchFamily="34" charset="0"/>
              <a:ea typeface="Open Sans" panose="020B0606030504020204" pitchFamily="34" charset="0"/>
              <a:cs typeface="Open Sans" panose="020B0606030504020204" pitchFamily="34" charset="0"/>
            </a:endParaRPr>
          </a:p>
          <a:p>
            <a:endParaRPr lang="nb-NO" sz="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10129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3"/>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62"/>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63"/>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6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54"/>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21"/>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55"/>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56"/>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43"/>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18"/>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17"/>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19"/>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2"/>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9"/>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7" grpId="0" animBg="1"/>
      <p:bldP spid="8" grpId="0" animBg="1"/>
      <p:bldP spid="17" grpId="0"/>
      <p:bldP spid="18" grpId="0"/>
      <p:bldP spid="19" grpId="0"/>
      <p:bldP spid="22" grpId="0"/>
      <p:bldP spid="24" grpId="0"/>
      <p:bldP spid="29" grpId="0" animBg="1"/>
      <p:bldP spid="39" grpId="0" animBg="1"/>
      <p:bldP spid="2" grpId="0"/>
      <p:bldP spid="3" grpId="0"/>
      <p:bldP spid="9" grpId="0"/>
      <p:bldP spid="10" grpId="0"/>
      <p:bldP spid="11" grpId="0"/>
      <p:bldP spid="14" grpId="0"/>
      <p:bldP spid="21" grpId="0"/>
      <p:bldP spid="43" grpId="0" animBg="1"/>
      <p:bldP spid="52" grpId="0" animBg="1"/>
      <p:bldP spid="54" grpId="0" animBg="1"/>
      <p:bldP spid="55" grpId="0" animBg="1"/>
      <p:bldP spid="56" grpId="0" animBg="1"/>
      <p:bldP spid="57" grpId="0"/>
      <p:bldP spid="58" grpId="0"/>
      <p:bldP spid="59" grpId="0"/>
      <p:bldP spid="60" grpId="0"/>
      <p:bldP spid="61" grpId="0"/>
      <p:bldP spid="62" grpId="0"/>
      <p:bldP spid="6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B1DCD5E6-614C-67BE-CAFB-EE28B5494A43}"/>
              </a:ext>
            </a:extLst>
          </p:cNvPr>
          <p:cNvSpPr txBox="1"/>
          <p:nvPr/>
        </p:nvSpPr>
        <p:spPr>
          <a:xfrm>
            <a:off x="1231900" y="0"/>
            <a:ext cx="8458200" cy="5678478"/>
          </a:xfrm>
          <a:prstGeom prst="rect">
            <a:avLst/>
          </a:prstGeom>
          <a:noFill/>
        </p:spPr>
        <p:txBody>
          <a:bodyPr wrap="square">
            <a:spAutoFit/>
          </a:bodyPr>
          <a:lstStyle/>
          <a:p>
            <a:pPr algn="ctr">
              <a:buNone/>
            </a:pPr>
            <a:r>
              <a:rPr lang="en-GB" sz="2000" b="1" kern="100" dirty="0">
                <a:solidFill>
                  <a:srgbClr val="0070C0"/>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sv-SE" sz="1600" kern="100" dirty="0">
              <a:effectLst/>
              <a:latin typeface="Aptos" panose="020B0004020202020204" pitchFamily="34" charset="0"/>
              <a:ea typeface="Aptos" panose="020B0004020202020204" pitchFamily="34" charset="0"/>
              <a:cs typeface="Times New Roman" panose="02020603050405020304" pitchFamily="18" charset="0"/>
            </a:endParaRPr>
          </a:p>
          <a:p>
            <a:pPr algn="ctr">
              <a:spcAft>
                <a:spcPts val="600"/>
              </a:spcAft>
              <a:buNone/>
            </a:pPr>
            <a:r>
              <a:rPr lang="en-GB" sz="3200" b="1" kern="100" dirty="0">
                <a:solidFill>
                  <a:srgbClr val="0070C0"/>
                </a:solidFill>
                <a:effectLst/>
                <a:latin typeface="Times New Roman" panose="02020603050405020304" pitchFamily="18" charset="0"/>
                <a:ea typeface="Aptos" panose="020B0004020202020204" pitchFamily="34" charset="0"/>
                <a:cs typeface="Times New Roman" panose="02020603050405020304" pitchFamily="18" charset="0"/>
              </a:rPr>
              <a:t>Business models for rural social enterprises</a:t>
            </a:r>
            <a:endParaRPr lang="sv-SE" sz="1600" kern="100" dirty="0">
              <a:effectLst/>
              <a:latin typeface="Aptos" panose="020B0004020202020204" pitchFamily="34" charset="0"/>
              <a:ea typeface="Aptos" panose="020B0004020202020204" pitchFamily="34" charset="0"/>
              <a:cs typeface="Times New Roman" panose="02020603050405020304" pitchFamily="18" charset="0"/>
            </a:endParaRPr>
          </a:p>
          <a:p>
            <a:pPr algn="ctr">
              <a:buNone/>
            </a:pPr>
            <a:r>
              <a:rPr lang="en-GB" sz="1800" kern="100" dirty="0">
                <a:effectLst/>
                <a:latin typeface="Times New Roman" panose="02020603050405020304" pitchFamily="18" charset="0"/>
                <a:ea typeface="Aptos" panose="020B0004020202020204" pitchFamily="34" charset="0"/>
                <a:cs typeface="Times New Roman" panose="02020603050405020304" pitchFamily="18" charset="0"/>
              </a:rPr>
              <a:t> </a:t>
            </a:r>
            <a:endParaRPr lang="sv-SE" sz="1600" kern="100" dirty="0">
              <a:effectLst/>
              <a:latin typeface="Aptos" panose="020B0004020202020204" pitchFamily="34" charset="0"/>
              <a:ea typeface="Aptos" panose="020B0004020202020204" pitchFamily="34" charset="0"/>
              <a:cs typeface="Times New Roman" panose="02020603050405020304" pitchFamily="18" charset="0"/>
            </a:endParaRPr>
          </a:p>
          <a:p>
            <a:pPr algn="just">
              <a:buNone/>
            </a:pPr>
            <a:r>
              <a:rPr lang="en-US" sz="1800" kern="100" dirty="0">
                <a:solidFill>
                  <a:srgbClr val="0070C0"/>
                </a:solidFill>
                <a:effectLst/>
                <a:latin typeface="Times New Roman" panose="02020603050405020304" pitchFamily="18" charset="0"/>
                <a:ea typeface="Aptos" panose="020B0004020202020204" pitchFamily="34" charset="0"/>
                <a:cs typeface="Times New Roman" panose="02020603050405020304" pitchFamily="18" charset="0"/>
              </a:rPr>
              <a:t>Rural areas often face interconnected challenges such as population decline, ageing populations, remoteness, and limited access to services, jobs, and economic opportunities. Traditional businesses struggle to operate in these contexts, while reductions in public services further widen gaps in service provision and employment. Social entrepreneurship is increasingly seen as a way to address these issues. By combining economic activities with social goals, social enterprises can create jobs, provide essential services, and strengthen local communities. Their strong local embeddedness enables them to respond effectively to rural needs. However, social enterprises also face barriers, including limited access to financing, markets, and long-term sustainability. Adapted business models that balance social impact with financial viability remain a key challenge. </a:t>
            </a:r>
            <a:endParaRPr lang="sv-SE" sz="1600" kern="100" dirty="0">
              <a:effectLst/>
              <a:latin typeface="Aptos" panose="020B0004020202020204" pitchFamily="34" charset="0"/>
              <a:ea typeface="Aptos" panose="020B0004020202020204" pitchFamily="34" charset="0"/>
              <a:cs typeface="Times New Roman" panose="02020603050405020304" pitchFamily="18" charset="0"/>
            </a:endParaRPr>
          </a:p>
          <a:p>
            <a:pPr algn="just">
              <a:buNone/>
            </a:pPr>
            <a:r>
              <a:rPr lang="en-US" sz="1800" kern="100" dirty="0">
                <a:solidFill>
                  <a:srgbClr val="0070C0"/>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sv-SE" sz="1600" kern="100" dirty="0">
              <a:effectLst/>
              <a:latin typeface="Aptos" panose="020B0004020202020204" pitchFamily="34" charset="0"/>
              <a:ea typeface="Aptos" panose="020B0004020202020204" pitchFamily="34" charset="0"/>
              <a:cs typeface="Times New Roman" panose="02020603050405020304" pitchFamily="18" charset="0"/>
            </a:endParaRPr>
          </a:p>
          <a:p>
            <a:pPr algn="just">
              <a:buNone/>
            </a:pPr>
            <a:r>
              <a:rPr lang="en-US" sz="1800" kern="100" dirty="0">
                <a:solidFill>
                  <a:srgbClr val="0070C0"/>
                </a:solidFill>
                <a:effectLst/>
                <a:latin typeface="Times New Roman" panose="02020603050405020304" pitchFamily="18" charset="0"/>
                <a:ea typeface="Aptos" panose="020B0004020202020204" pitchFamily="34" charset="0"/>
                <a:cs typeface="Times New Roman" panose="02020603050405020304" pitchFamily="18" charset="0"/>
              </a:rPr>
              <a:t>MERSE has developed a business model framework tailored to social enterprises in rural areas, with the aim of helping small social enterprises better identify key components in their business modelling. The business model also outlines the conditions (frames) that both shape and constrain rural social enterprises, as well as strategies for addressing these challenges. </a:t>
            </a:r>
            <a:endParaRPr lang="sv-SE" sz="16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182874112"/>
      </p:ext>
    </p:extLst>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12410</TotalTime>
  <Words>287</Words>
  <Application>Microsoft Office PowerPoint</Application>
  <PresentationFormat>Egendefinert</PresentationFormat>
  <Paragraphs>54</Paragraphs>
  <Slides>2</Slides>
  <Notes>0</Notes>
  <HiddenSlides>0</HiddenSlides>
  <MMClips>0</MMClips>
  <ScaleCrop>false</ScaleCrop>
  <HeadingPairs>
    <vt:vector size="6" baseType="variant">
      <vt:variant>
        <vt:lpstr>Brukte skrifter</vt:lpstr>
      </vt:variant>
      <vt:variant>
        <vt:i4>7</vt:i4>
      </vt:variant>
      <vt:variant>
        <vt:lpstr>Tema</vt:lpstr>
      </vt:variant>
      <vt:variant>
        <vt:i4>1</vt:i4>
      </vt:variant>
      <vt:variant>
        <vt:lpstr>Lysbildetitler</vt:lpstr>
      </vt:variant>
      <vt:variant>
        <vt:i4>2</vt:i4>
      </vt:variant>
    </vt:vector>
  </HeadingPairs>
  <TitlesOfParts>
    <vt:vector size="10" baseType="lpstr">
      <vt:lpstr>Open Sans</vt:lpstr>
      <vt:lpstr>Aptos</vt:lpstr>
      <vt:lpstr>Open Sans Bold</vt:lpstr>
      <vt:lpstr>Arial</vt:lpstr>
      <vt:lpstr>Times New Roman</vt:lpstr>
      <vt:lpstr>Calibri</vt:lpstr>
      <vt:lpstr>Newsreader 36pt</vt:lpstr>
      <vt:lpstr>Office Theme</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rural SE tools  (A4 (landskap))</dc:title>
  <dc:creator>Silje Margrethe Jørgensen</dc:creator>
  <cp:lastModifiedBy>Silje Margrethe Jørgensen</cp:lastModifiedBy>
  <cp:revision>21</cp:revision>
  <dcterms:created xsi:type="dcterms:W3CDTF">2006-08-16T00:00:00Z</dcterms:created>
  <dcterms:modified xsi:type="dcterms:W3CDTF">2026-06-24T13:41:48Z</dcterms:modified>
  <dc:identifier>DAHLhXkJaeU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e2391d7-cda4-4cf1-a5a1-fb5c39029b0b_Enabled">
    <vt:lpwstr>true</vt:lpwstr>
  </property>
  <property fmtid="{D5CDD505-2E9C-101B-9397-08002B2CF9AE}" pid="3" name="MSIP_Label_ee2391d7-cda4-4cf1-a5a1-fb5c39029b0b_SetDate">
    <vt:lpwstr>2026-06-12T18:48:11Z</vt:lpwstr>
  </property>
  <property fmtid="{D5CDD505-2E9C-101B-9397-08002B2CF9AE}" pid="4" name="MSIP_Label_ee2391d7-cda4-4cf1-a5a1-fb5c39029b0b_Method">
    <vt:lpwstr>Privileged</vt:lpwstr>
  </property>
  <property fmtid="{D5CDD505-2E9C-101B-9397-08002B2CF9AE}" pid="5" name="MSIP_Label_ee2391d7-cda4-4cf1-a5a1-fb5c39029b0b_Name">
    <vt:lpwstr>Öppen</vt:lpwstr>
  </property>
  <property fmtid="{D5CDD505-2E9C-101B-9397-08002B2CF9AE}" pid="6" name="MSIP_Label_ee2391d7-cda4-4cf1-a5a1-fb5c39029b0b_SiteId">
    <vt:lpwstr>8234e57a-f0d7-4e7d-bac5-8f1a2c565e73</vt:lpwstr>
  </property>
  <property fmtid="{D5CDD505-2E9C-101B-9397-08002B2CF9AE}" pid="7" name="MSIP_Label_ee2391d7-cda4-4cf1-a5a1-fb5c39029b0b_ActionId">
    <vt:lpwstr>74515d02-b268-409e-aaff-38dd0daa0909</vt:lpwstr>
  </property>
  <property fmtid="{D5CDD505-2E9C-101B-9397-08002B2CF9AE}" pid="8" name="MSIP_Label_ee2391d7-cda4-4cf1-a5a1-fb5c39029b0b_ContentBits">
    <vt:lpwstr>0</vt:lpwstr>
  </property>
  <property fmtid="{D5CDD505-2E9C-101B-9397-08002B2CF9AE}" pid="9" name="MSIP_Label_ee2391d7-cda4-4cf1-a5a1-fb5c39029b0b_Tag">
    <vt:lpwstr>10, 0, 1, 1</vt:lpwstr>
  </property>
</Properties>
</file>